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8" r:id="rId3"/>
    <p:sldId id="368" r:id="rId4"/>
    <p:sldId id="288" r:id="rId5"/>
    <p:sldId id="407" r:id="rId6"/>
    <p:sldId id="408" r:id="rId7"/>
    <p:sldId id="423" r:id="rId8"/>
    <p:sldId id="413" r:id="rId9"/>
    <p:sldId id="418" r:id="rId10"/>
    <p:sldId id="424" r:id="rId11"/>
    <p:sldId id="425" r:id="rId12"/>
    <p:sldId id="323" r:id="rId13"/>
    <p:sldId id="426" r:id="rId14"/>
    <p:sldId id="414" r:id="rId15"/>
    <p:sldId id="264" r:id="rId16"/>
    <p:sldId id="415" r:id="rId17"/>
    <p:sldId id="293" r:id="rId18"/>
    <p:sldId id="279" r:id="rId19"/>
    <p:sldId id="358" r:id="rId20"/>
    <p:sldId id="305" r:id="rId21"/>
    <p:sldId id="369" r:id="rId22"/>
    <p:sldId id="405" r:id="rId23"/>
    <p:sldId id="303" r:id="rId24"/>
    <p:sldId id="363" r:id="rId25"/>
    <p:sldId id="339" r:id="rId26"/>
    <p:sldId id="382" r:id="rId27"/>
    <p:sldId id="383" r:id="rId28"/>
    <p:sldId id="411" r:id="rId29"/>
    <p:sldId id="409" r:id="rId30"/>
    <p:sldId id="370" r:id="rId31"/>
    <p:sldId id="410" r:id="rId32"/>
    <p:sldId id="378" r:id="rId33"/>
    <p:sldId id="283" r:id="rId34"/>
    <p:sldId id="359" r:id="rId35"/>
    <p:sldId id="412" r:id="rId36"/>
    <p:sldId id="344" r:id="rId37"/>
    <p:sldId id="394" r:id="rId38"/>
    <p:sldId id="396" r:id="rId39"/>
    <p:sldId id="391" r:id="rId40"/>
    <p:sldId id="386" r:id="rId41"/>
    <p:sldId id="387" r:id="rId42"/>
    <p:sldId id="389" r:id="rId43"/>
    <p:sldId id="390" r:id="rId44"/>
    <p:sldId id="371" r:id="rId45"/>
    <p:sldId id="313" r:id="rId46"/>
    <p:sldId id="404" r:id="rId47"/>
    <p:sldId id="315" r:id="rId48"/>
    <p:sldId id="302" r:id="rId49"/>
    <p:sldId id="316" r:id="rId50"/>
    <p:sldId id="317" r:id="rId51"/>
    <p:sldId id="319" r:id="rId52"/>
    <p:sldId id="329" r:id="rId53"/>
    <p:sldId id="37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exiang" initials="y" lastIdx="1" clrIdx="0">
    <p:extLst>
      <p:ext uri="{19B8F6BF-5375-455C-9EA6-DF929625EA0E}">
        <p15:presenceInfo xmlns:p15="http://schemas.microsoft.com/office/powerpoint/2012/main" userId="yuexi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081" autoAdjust="0"/>
  </p:normalViewPr>
  <p:slideViewPr>
    <p:cSldViewPr snapToGrid="0">
      <p:cViewPr varScale="1">
        <p:scale>
          <a:sx n="66" d="100"/>
          <a:sy n="66" d="100"/>
        </p:scale>
        <p:origin x="11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BA922D-07EE-4592-8B9F-2AA2D736B44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7261A6-ABDA-43DA-ACCE-D326777061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18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huyantech.com/api/entitylinkin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本文介绍知识图谱，首先会讲一段知识图谱的综述作为开场，然后就知识图谱的构建，存储，还有应用进行具体说明。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43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知识图谱使能知识问答。比如输入欲把西湖比西子下一句可以能到正确结果。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3ED29-CB77-4D73-8812-76331472801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859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知识图谱使能知识提问。知识提问是机器向人进行提问，用来验证对方是人还是机器。比如机器问人，牙活力的性质是什么，并给出一段包含牙活力的介绍，用户需要点击正确答案，来通过验证。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3ED29-CB77-4D73-8812-76331472801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889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知识图谱使能个性化推荐。</a:t>
            </a:r>
            <a:endParaRPr lang="en-US" altLang="zh-CN" dirty="0"/>
          </a:p>
          <a:p>
            <a:r>
              <a:rPr lang="zh-CN" altLang="en-US" dirty="0"/>
              <a:t>知识图谱提高了推荐的精确性。知识图谱为物品引入了更多的语义关系，可以深层次地发现用户兴趣。</a:t>
            </a:r>
          </a:p>
          <a:p>
            <a:r>
              <a:rPr lang="zh-CN" altLang="en-US" dirty="0"/>
              <a:t>知识图谱提高了推荐的多样性。通过知识图谱中不同的关系拓展多样的相似实体，有利于推荐结果的发散。</a:t>
            </a:r>
            <a:endParaRPr lang="en-US" altLang="zh-CN" dirty="0"/>
          </a:p>
          <a:p>
            <a:r>
              <a:rPr lang="zh-CN" altLang="en-US" dirty="0"/>
              <a:t>知识图谱提高了推荐的可解释型。知识图谱可以连接用户的历史记录和推荐结果，从而提高用户对推荐结果的满意度和接受度，增强用户对推荐系统的信任。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3ED29-CB77-4D73-8812-76331472801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27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知识图谱使能场景化推荐，比如用户购买了沙滩鞋，可能用户是准备海边度假，根据这个场景，推荐游泳衣。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3ED29-CB77-4D73-8812-76331472801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101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知识图谱还可以使能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补全，比如输入函数的，推荐的候选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Queries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为函数的定义，函数的三种表示方法等。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449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我们首先介绍知识图谱在教育领域的应用。知识图谱可以将知识之间的依赖关系进行建模，比如学会</a:t>
            </a:r>
            <a:r>
              <a:rPr lang="en-US" altLang="zh-CN" dirty="0"/>
              <a:t>SGD</a:t>
            </a:r>
            <a:r>
              <a:rPr lang="zh-CN" altLang="en-US" dirty="0"/>
              <a:t>算法需要掌握如何求导，学会</a:t>
            </a:r>
            <a:r>
              <a:rPr lang="en-US" altLang="zh-CN" dirty="0" err="1"/>
              <a:t>Adagrad</a:t>
            </a:r>
            <a:r>
              <a:rPr lang="zh-CN" altLang="en-US" dirty="0"/>
              <a:t>需要掌握</a:t>
            </a:r>
            <a:r>
              <a:rPr lang="en-US" altLang="zh-CN" dirty="0"/>
              <a:t>SGD</a:t>
            </a:r>
            <a:r>
              <a:rPr lang="zh-CN" altLang="en-US" dirty="0"/>
              <a:t>算法流程。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3ED29-CB77-4D73-8812-76331472801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7107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知识图谱强调世界是由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实体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而不是字符串组成的，比如题目中的函数，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定义域等在知识图谱中都是一个个实体，而不是字符串。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07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那么什么是知识图谱呢？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知识图谱是一个大规模语义网，由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实体，概念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等节点和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属性，关系，类型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等边构成。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是许多三元组的集合。每一个三元组是由主语（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subject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），谓语（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predicate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），宾语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(object)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构成。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比如中国，上海，姚明，叶莉等是实体。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比如地理位置，人物是概念。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比如姚明的身高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226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厘米，身高是属性。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比如姚明的配偶是叶莉，配偶是关系。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8885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知识图谱三元组基本类型有四种，分别是实体，关系，实体，比如复旦大学，校长，许宁生；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还有实体，属性，属性值，比如复旦大学，成立时间，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年；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还是实体，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is-a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，概念，比如复旦大学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is-a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高校；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还有子概念，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subclass-of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，父概念，比如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985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高校，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subclass-of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，学校；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is-a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subclass-of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进行混淆，就好像不能把集合的属于和包含进行混淆一样。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9381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知识图谱分为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数据层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模式层是数据的模式，是对数据层的提炼。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数据层是具体的数据。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271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知识图谱应用广泛，我会以推荐系统为例子，说明知识图谱在推荐系统中的应用。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49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模式层是知识图谱的数据模型，是对数据层的约束。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我们以教学图谱为例，可以有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staff, professor, course,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laborary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student, PhD student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等概念，以及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之间的联系，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professor teach course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en-US" altLang="zh-CN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professor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 student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之间的联系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Professor supervise PhD student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en-US" altLang="zh-CN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这些概念以及概念之间的关系，构成了知识图谱的模式层。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然后在模式层下添加实体，比如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Professor Xu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PhD student Wang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，以及实体之间的关系，比如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 supervise Wang.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2611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接下来，我们介绍知识图谱的构建。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2933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知识图谱的构建，从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数据来源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来说，包括从结构化，半结构化和非结构化的海量数据中抽取知识，构建图谱。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构建者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分，可以分为众包构建和自动化构建。众包构建，就是利用许多人进行编辑，构建知识图谱，维基百科，百度百科都是众包构建的。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自动化构建，就是利用机器进行自动构建。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构建方式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分，可以分为自上而下的构建和自下而上的构建。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4700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自上而下的构建先确定模式层，然后添加实体数据到知识库。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自下而上的构建先确定知识图谱的数据层，然后提取数据的模式。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行业知识图谱规模小，比如容易确定模式层，多采用自上而下的构建方式。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通用知识图谱规模大，数据模式随数据的增长而变化，多采用自下而上的构建方式。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知识图谱可以只有数据层，没有模式层。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764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知识图谱模式层构建，也叫本体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(ontology)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构建。需要先确定知识图谱的领域，比如大学领域。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然后列出领域内的术语，比如教职工，行政人员，技术支持人员，本科生，研究生等术语。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然后确定类和类之间的层级关系，比如教职工是在职教师和研究人员的父类。学生是本科生，研究生的父类。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然后定义术语外延的规则。比如概念的属性，概念之间的关系，属性或者关系的定义域（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）和值域（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TODO: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考虑画图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&gt;&gt; 2 &gt;&gt; 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斯坦福大学医学院开发的七步法，用于领域本体构建。七步骤为：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确定领域本体的范畴；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复用现有的本体；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列出领域内的术语；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定义类和类的等级关系；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定义类的属性；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定义属性的限制；属性的限制包括：属性的基数，属性值的类型，以及属性的定义域和值域。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填充实例。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69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知识图谱的构建分为众包构建和自动化构建。由于众包构建涉及技术较少。我们这里主要介绍自动化构建。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这是知识图谱自动化构建的流程。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首先从数据库，百科网站，垂直网站等数据来源获取结构化，半结构化，和非结构化数据。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对非结构化数据和半结构化数据进行实体抽取，关系抽取，属性抽取，并与结构化数据进行整合，形成初步的三元组知识。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然后通过实体消歧得到标准知识表示。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对标准知识构建本体，形成数据模型。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对知识进行推理，发现新的知识。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对知识进行质量评估，从而进行质量控制。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对知识图谱添加新的实体，或者修改旧的实体，对知识图谱进行更新。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对构建好的知识图谱进行存储，方便下游应用。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对知识图谱进行表示学习，将知识图谱离散的符号转化为连续的数值。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对知识图谱进行应用，主要包括内容理解，搜索，推荐，问答等应用。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知识抽取还有事件抽取。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1. </a:t>
            </a:r>
            <a:r>
              <a:rPr lang="zh-CN" altLang="en-US" dirty="0"/>
              <a:t>实体消歧：比如文本中出现函数，可能是数学中的函数，也可以是计算机中的函数；再比如元素可以是数学集合中的元素，也可以是化学中的元素，还可以是</a:t>
            </a:r>
            <a:r>
              <a:rPr lang="en-US" altLang="zh-CN" dirty="0"/>
              <a:t>HTML</a:t>
            </a:r>
            <a:r>
              <a:rPr lang="zh-CN" altLang="en-US" dirty="0"/>
              <a:t>中的元素，比如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&lt;p&gt;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 Coreference Resolution</a:t>
            </a:r>
            <a:r>
              <a:rPr lang="zh-CN" altLang="en-US" dirty="0"/>
              <a:t>，字面上翻译应该是“共指消解”， 也叫“指代消解”。一般指代分为三种：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一是回指</a:t>
            </a:r>
            <a:r>
              <a:rPr lang="en-US" altLang="zh-CN" dirty="0"/>
              <a:t>(</a:t>
            </a:r>
            <a:r>
              <a:rPr lang="zh-CN" altLang="en-US" dirty="0"/>
              <a:t>也称指示性指代</a:t>
            </a:r>
            <a:r>
              <a:rPr lang="en-US" altLang="zh-CN" dirty="0"/>
              <a:t>)</a:t>
            </a:r>
            <a:r>
              <a:rPr lang="zh-CN" altLang="en-US" dirty="0"/>
              <a:t>，对应单词为“</a:t>
            </a:r>
            <a:r>
              <a:rPr lang="en-US" altLang="zh-CN" dirty="0"/>
              <a:t>anaphora”</a:t>
            </a:r>
            <a:r>
              <a:rPr lang="zh-CN" altLang="en-US" dirty="0"/>
              <a:t>，指的是当前的指代词与上文出现的词、短语或句子（句群）存在密切的语义关联性，它指向另一个词（称为先行词），该指代词的解释依赖于先行词的解释，具有非对称性和非传递性；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二是共指</a:t>
            </a:r>
            <a:r>
              <a:rPr lang="en-US" altLang="zh-CN" dirty="0"/>
              <a:t>(</a:t>
            </a:r>
            <a:r>
              <a:rPr lang="zh-CN" altLang="en-US" dirty="0"/>
              <a:t>也称同指</a:t>
            </a:r>
            <a:r>
              <a:rPr lang="en-US" altLang="zh-CN" dirty="0"/>
              <a:t>)</a:t>
            </a:r>
            <a:r>
              <a:rPr lang="zh-CN" altLang="en-US" dirty="0"/>
              <a:t>，对应单词为“</a:t>
            </a:r>
            <a:r>
              <a:rPr lang="en-US" altLang="zh-CN" dirty="0"/>
              <a:t>coreference”</a:t>
            </a:r>
            <a:r>
              <a:rPr lang="zh-CN" altLang="en-US" dirty="0"/>
              <a:t>，指的是两个名词</a:t>
            </a:r>
            <a:r>
              <a:rPr lang="en-US" altLang="zh-CN" dirty="0"/>
              <a:t>(</a:t>
            </a:r>
            <a:r>
              <a:rPr lang="zh-CN" altLang="en-US" dirty="0"/>
              <a:t>包括代名词、名词短语</a:t>
            </a:r>
            <a:r>
              <a:rPr lang="en-US" altLang="zh-CN" dirty="0"/>
              <a:t>)</a:t>
            </a:r>
            <a:r>
              <a:rPr lang="zh-CN" altLang="en-US" dirty="0"/>
              <a:t>指向真实世界中的同一参照体，这种指代脱离上下文仍然成立。共指消解技术主要用于解决多个指称对应同一实体对象的问题。</a:t>
            </a:r>
            <a:endParaRPr lang="en-US" altLang="zh-CN" dirty="0"/>
          </a:p>
          <a:p>
            <a:pPr marL="685800" lvl="1" indent="-228600">
              <a:buAutoNum type="arabicPeriod"/>
            </a:pPr>
            <a:r>
              <a:rPr lang="zh-CN" altLang="en-US" dirty="0"/>
              <a:t>三是“下指”，对应单词为“</a:t>
            </a:r>
            <a:r>
              <a:rPr lang="en-US" altLang="zh-CN" dirty="0"/>
              <a:t>cataphora”</a:t>
            </a:r>
            <a:r>
              <a:rPr lang="zh-CN" altLang="en-US" dirty="0"/>
              <a:t>，和回指刚好相反，指的是指代词的解释取决于指代词之后的某些词、短语或句子（句群）的解释。</a:t>
            </a:r>
            <a:endParaRPr lang="en-US" altLang="zh-CN" dirty="0"/>
          </a:p>
          <a:p>
            <a:pPr marL="0" lvl="0" indent="0">
              <a:buNone/>
            </a:pPr>
            <a:r>
              <a:rPr lang="en-US" altLang="zh-CN" dirty="0"/>
              <a:t>3. </a:t>
            </a:r>
            <a:r>
              <a:rPr lang="zh-CN" altLang="en-US" dirty="0"/>
              <a:t>知识图谱更新。主动更新：比如基于热点的更新。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03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这里描述了从半结构化数据抽取三元组的例子，主要涉及网页爬取与解析。这里根据信息框（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）和标签（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tags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）来抽取三元组。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zh-CN" altLang="en-US" dirty="0"/>
              <a:t>函数分类：</a:t>
            </a:r>
          </a:p>
          <a:p>
            <a:r>
              <a:rPr lang="zh-CN" altLang="en-US" dirty="0"/>
              <a:t>单射函数，将不同的变量映射到不同的值。</a:t>
            </a:r>
          </a:p>
          <a:p>
            <a:r>
              <a:rPr lang="zh-CN" altLang="en-US" dirty="0"/>
              <a:t>满射函数，其值域即为其对映域。即：对映射</a:t>
            </a:r>
            <a:r>
              <a:rPr lang="en-US" altLang="zh-CN" dirty="0"/>
              <a:t>f</a:t>
            </a:r>
            <a:r>
              <a:rPr lang="zh-CN" altLang="en-US" dirty="0"/>
              <a:t>的对映域中之任意</a:t>
            </a:r>
            <a:r>
              <a:rPr lang="en-US" altLang="zh-CN" dirty="0"/>
              <a:t>y</a:t>
            </a:r>
            <a:r>
              <a:rPr lang="zh-CN" altLang="en-US" dirty="0"/>
              <a:t>，都存在至少一个</a:t>
            </a:r>
            <a:r>
              <a:rPr lang="en-US" altLang="zh-CN" dirty="0"/>
              <a:t>x</a:t>
            </a:r>
            <a:r>
              <a:rPr lang="zh-CN" altLang="en-US" dirty="0"/>
              <a:t>满足 </a:t>
            </a:r>
            <a:r>
              <a:rPr lang="en-US" altLang="zh-CN" dirty="0"/>
              <a:t>y=f</a:t>
            </a:r>
            <a:r>
              <a:rPr lang="zh-CN" altLang="en-US" dirty="0"/>
              <a:t>（</a:t>
            </a:r>
            <a:r>
              <a:rPr lang="en-US" altLang="zh-CN" dirty="0"/>
              <a:t>x</a:t>
            </a:r>
            <a:r>
              <a:rPr lang="zh-CN" altLang="en-US" dirty="0"/>
              <a:t>）。</a:t>
            </a:r>
          </a:p>
          <a:p>
            <a:r>
              <a:rPr lang="zh-CN" altLang="en-US" dirty="0"/>
              <a:t>双射函数，既是单射的又是满射的。也叫一一对应。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555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对于非结构化数据，先经过预处理，比如全角转半角等，然后进行分词，词性标注，语法解析，依存分析等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工具对文本进行解析，进一步进行实体识别，然后关系抽取，实体消歧，事件抽取等构成三元组知识。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比如文本：已知函数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的定义域，抽取出函数，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定义域等实体，然后对实体对进行关系分类；比如函数和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分类为表达式，比如函数和定义域分类为要素。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形成三元组知识：函数，表达式，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，函数，要素，定义域。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由于函数可能是数学中的函数，也可能是计算机中的函数，还需要进行实体消歧。根据上下文判断函数为数学中的函数。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539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实体识别是识别出文本中的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人名，地名，组织机构名，时间，日期，货币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等类型的字符串。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比如左边这条新闻，识别出时间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分，识别出人名特朗普等。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对于学科图谱来讲，需要识别出相关术语。比如函数，数集等术语。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716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实体识别一般建模成序列标注任务。输入一个序列，经过词嵌入，和双向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编码，然后用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进行解码。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其中函数预测的标签是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B-Noun, E-Noun, 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分别表示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的开始和结束，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Noun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表示类型。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f(x)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预测为表达式，其中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I-Expr, 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Inside, Expr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表示表达式。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BIOES</a:t>
            </a:r>
            <a:r>
              <a:rPr lang="zh-CN" altLang="en-US" dirty="0"/>
              <a:t>标签</a:t>
            </a:r>
            <a:r>
              <a:rPr lang="en-US" altLang="zh-CN" dirty="0"/>
              <a:t>: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B-begin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I-inside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O-outside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E-end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S-single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90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我们首先对知识图谱做一个简短的综述。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902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出现后，由于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效果好，常采用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来对句子进行编码。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8314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当识别出了文本中的实体，还需要对文本中的实体，两两进行关系分类。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一般我们会收集并标注一个关系分类的训练集，来训练一个模型，然后用模型对测试数据进行预测。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比如我们训练好模型后，对测试数据，集合中的元素有多种特性，包括确定性，互异性，无序性进行预测。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我们需要预测元素与确定性之间的关系，预测结果为特性。也就是集合有一个特性是确定性。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522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的兴起，常用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来做关系分类。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043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识别出文本中的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后，比如识别出函数，定义域等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还需要对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进行实体消歧（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disambiguation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）。也就是这个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提及的是哪一个实体。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比如函数可以是数学术语，也可以是计算机中的函数，根据上下文，判断指代的是数学中的函数。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696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注意到实体链接就是先识别出来文本中的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，然后将识别出来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链接到知识库中实体，所以说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实体链接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实体识别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实体消歧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hlinkClick r:id="rId3"/>
              </a:rPr>
              <a:t>http://shuyantech.com/api/entitylinking/</a:t>
            </a:r>
            <a:endParaRPr lang="en-US" altLang="zh-CN" dirty="0"/>
          </a:p>
          <a:p>
            <a:r>
              <a:rPr lang="zh-CN" altLang="en-US" dirty="0"/>
              <a:t>已知二次函数</a:t>
            </a:r>
            <a:r>
              <a:rPr lang="en-US" altLang="zh-CN" dirty="0"/>
              <a:t>g(x)</a:t>
            </a:r>
            <a:r>
              <a:rPr lang="zh-CN" altLang="en-US" dirty="0"/>
              <a:t>的定义域为（</a:t>
            </a:r>
            <a:r>
              <a:rPr lang="en-US" altLang="zh-CN" dirty="0"/>
              <a:t>-1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2413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除了实体链接以外，还可以有公式链接。比如题目或者解析中某个公式使用了某个定理，可以将这个公式链接到它运用的定理上。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0517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构建好了知识图谱后，我们需要对构建好的知识图谱进行规模和质量的评估。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规模一般用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知识图谱中有多少个实体，有多少个关系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来描述。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质量一般可以用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准确率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来衡量。由于知识图谱三元组数量多，我们一般抽取若干个三元组，比如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500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个，对每一个三元组进行真假判断，然后统计准确率。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右表展示了抽取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个三元组，计算准确率的过程。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一般来讲，众包构建的准确率较高，自动化构建的准确率相对较低。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领域知识图谱准确率较高，通用知识图谱准确率相对较低。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确定性：对于一个给定的集合，集合中的元素是确定的，任何一个对象或者是或者不是这个给定的集合的元素。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429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接下来我们介绍知识图谱存储与查询。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知识图谱存储和查询可以分为两类，一类是基于图数据库的，一类是基于关系型数据库的。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729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我们先介绍基于图数据库的管理系统。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(property graph)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是图数据库中最常用的数据模型，由节点和边构成。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比如下面这幅图，有三个节点，每个节点表示一个对象。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第一个节点的标签是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，这个节点的属性用键值对存储，比如姓名为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Amy peters,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出生日期为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Employee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之间有边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HAS_CEO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，边上也可以有属性，比如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Company has CEO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开始日期为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property graph has these elements: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set of vertices</a:t>
            </a:r>
          </a:p>
          <a:p>
            <a:pPr lvl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vertex has a unique identifier.</a:t>
            </a:r>
          </a:p>
          <a:p>
            <a:pPr lvl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vertex has a set of outgoing edges.</a:t>
            </a:r>
          </a:p>
          <a:p>
            <a:pPr lvl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vertex has a set of incoming edges.</a:t>
            </a:r>
          </a:p>
          <a:p>
            <a:pPr lvl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vertex has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collection of properties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 by a map from key to value.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set of edges</a:t>
            </a:r>
          </a:p>
          <a:p>
            <a:pPr lvl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edge has a unique identifier.</a:t>
            </a:r>
          </a:p>
          <a:p>
            <a:pPr lvl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edge has an outgoing tail vertex.</a:t>
            </a:r>
          </a:p>
          <a:p>
            <a:pPr lvl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edge has an incoming head vertex.</a:t>
            </a:r>
          </a:p>
          <a:p>
            <a:pPr lvl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edge has a label that denotes the type of relationship between its two vertices.</a:t>
            </a:r>
          </a:p>
          <a:p>
            <a:pPr lvl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edge has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collection of properties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 by a map from key to value.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8327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下面是一个图数据库查询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号节点认识的节点中，年龄大于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的节点参加过的项目。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Gremlin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Cypher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是图数据库两种查询语言。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Gremlin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是过程式（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procedural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）语言；用户需指明具体的导航步骤，也就是在图上怎么走；它是业界标准查询语言，除了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Neo4j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外，几乎所有图数据库均支持。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Cypher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Neo4j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专用语言，它是声明式（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declarative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）语言；用户只需声明“查什么”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无需关心“怎么查”；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324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计算机为什么需要知识？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比如数字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，对机器来说，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就是一个字符串，与其他数字没有太大的差别。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当然可以借助关联分析，分析出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跟警察，抢劫等相关。但是关联分析比较复杂，需要借助数据挖掘等相关技术。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如果采用知识库，只需要构建一条知识，即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是报警电话。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人工智能分为三个层次，分别是运算智能，感知智能和认知智能。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运算智能是让机器能存会算；感知智能是让机器能听会说、能看会认；认知智能是解决机器能理解会思考的问题。</a:t>
            </a:r>
          </a:p>
          <a:p>
            <a:pPr latinLnBrk="1"/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由于知识图谱的数据组织方式是计算机能理解的，认知智能需要知识图谱。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3536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当然我们也可以利用关系型数据库对知识图谱进行存储。我们可以将图数据用三元组表示，将每一个三元组作为表中的一行记录。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下面是查询生于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1850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年，死于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1934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年，创建过公司的人。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采用关系型数据库存储，多跳查询会产生自连接（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self-join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）操作。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为一跳，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A-&gt;B-&gt;C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为两跳。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4621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也可以采用水平表的方式进行存储，每一行存储一个主语对应的所有的谓语和宾语。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这种存储方式适合于谓词较少的知识图谱。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主语一般只在极少的列上有值，导致存储空间浪费。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并且这种存储方式很难存储多值属性或者一对多关系。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比如函数的三要素是定义域、值域和对应法则，用水平表存储这种多值属性，需要对值拼接后才能存储。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9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也可以按照实体的类型对知识图谱进行划分，这种方式适合于实体类别较少的情况。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同样地，存储多值属性或一对多关系需要对值进行拼接。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633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也可以根据谓词对知识图谱进行划分。对每一个谓词创建一张表。这种方式解决了数据存储稀疏性问题，也可以存储多值属性。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但是涉及多个谓词的查询会导致多表连接操作。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3288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知识图谱的应用有很多，我们主要介绍知识图谱在推荐系统中的应用。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6410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如图是一个新闻推荐的例子，假设某个用户看过一条新闻，这个新闻的内容是：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Boris Johnson Has Warned Donald Trump To Stick To The Iran Nuclear Deal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（鲍里斯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约翰逊警告唐纳德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特朗普坚持伊朗核协议）。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从这条新闻中提取出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个实体，然后对这些实体做一跳，两跳，三跳扩展，会发现这些实体都指向另外一条新闻：</a:t>
            </a:r>
            <a:br>
              <a:rPr lang="zh-CN" altLang="en-US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 Korean EMP Attack Would Cause Mass U.S. Starvation, Says Congressional Report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（国会报告称，朝鲜电磁脉冲攻击将导致美国大规模饥荒）。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条新闻的单词都不一样，利用知识图谱可以发现他们底层之间的关联。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032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已知一个用户的集合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，一个物品的集合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Items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，用户和物品的交互矩阵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y_{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uv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}=1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表示用户点击过某个物品，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表示未点击。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每个物品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中对应一个实体。物品是实体的一个子集。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目的是学习一个预测函数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，给定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u,v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，预测点击率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ŷuv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θ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是模型的参数。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185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DKN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是给出一段新闻，提取新闻中的实体，根据这些实体，构建一个知识图谱子图，对子图做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，得到每个实体的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DKN: Deep knowledge-aware network for news recommendation,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的知识图谱推荐方法，是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年发表的论文，这篇论文是关于新闻推荐。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如上图，给出一段新闻，提取新闻中的实体，根据这些实体，构建一个知识图谱的子图，对知识图谱做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映射，得到每个实体的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，最后就得到每个实体的特征向量。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8440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比如实体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Fight Club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，与若干个其他实体连接，这些邻居实体可以作为该实体的上下文信息。将这些邻居实体的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求平均，得到该实体的上下文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。如上图公式中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ē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就是实体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的上下文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6321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前面介绍了实体表示，实体上下文表示，另外结合词向量，形成三个通道，进行卷积和池化，得到这个句子的表示，我们管这个方法叫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539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知识图谱是一个大规模语义网，包含实体和关系，比如章子怡的丈夫是汪峰；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也包含实体和属性，比如章子怡的出生日期是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还包含实体和概念，比如章子怡是一个女演员；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还包含概念之间的关系，比如女演员是演员的子类。演员是人物的子类。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6375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假设用户点击过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条新闻，来了一个候选新闻，需要预测用户对候选新闻的点击概率。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条新闻做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，得到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个特征向量。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计算用户看过的每一条新闻与候选新闻之间的相似性。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用相似性得分对观看记录求加权平均，得到用户表示（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将用户表示和候选新闻表示拼接，用多层感知机（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）预测的点击率。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1377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刚才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DKN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模型仅融入了实体的一跳信息，</a:t>
            </a:r>
            <a:r>
              <a:rPr lang="en-US" altLang="zh-C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RippleNet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除了融入一跳信息外，还融入了实体的两跳，三跳信息。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Ripple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是水波的意思。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RippleNet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Propagating User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Preferenceson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Knowledge Graph for Recommender Systems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，属于混合型知识图谱推荐方法，是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发表在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CIKM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的一篇论文。</a:t>
            </a:r>
          </a:p>
          <a:p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Ripple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从名字上理解是水波的意思，水波是一层一层的，那这个算法是指在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中某个实体，和该实体相连的其他实体也有一跳，二跳，三跳的关系，如上图列出了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ForrestGump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这部电影对应的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跳的临近实体。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262601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刚才介绍的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RippleNet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可以融入多跳信息，不过在实际使用中也只会使用两三跳信息。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知识图谱是一个图，可以直接利用图神经网络对知识图谱进行表示。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的边是关系，需要将关系转化为数值。由于用户的偏好是不一样的，对于每一个用户，引入一个打分函数，用于对知识图谱中每一个关系进行打分。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然后用图神经网络进行前向传播。其中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是某个用户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对应的邻接矩阵。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是顶点的度矩阵，这是一个对角矩阵。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就是训练传输参数矩阵。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Hl,Hl+1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对应的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矩阵。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σ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是一个非线性函数。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272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/>
              <a:t>知识图谱主要技术有</a:t>
            </a:r>
            <a:r>
              <a:rPr lang="zh-CN" altLang="en-US" sz="1200" b="1" dirty="0"/>
              <a:t>知识图谱的构建</a:t>
            </a:r>
            <a:r>
              <a:rPr lang="zh-CN" altLang="en-US" sz="1200" dirty="0"/>
              <a:t>，</a:t>
            </a:r>
            <a:r>
              <a:rPr lang="zh-CN" altLang="en-US" sz="1200" b="1" dirty="0"/>
              <a:t>存储</a:t>
            </a:r>
            <a:r>
              <a:rPr lang="zh-CN" altLang="en-US" sz="1200" dirty="0"/>
              <a:t>和</a:t>
            </a:r>
            <a:r>
              <a:rPr lang="zh-CN" altLang="en-US" sz="1200" b="1" dirty="0"/>
              <a:t>应用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zh-CN" altLang="en-US" sz="1200" dirty="0"/>
              <a:t>知识图谱的构建分为</a:t>
            </a:r>
            <a:r>
              <a:rPr lang="zh-CN" altLang="en-US" sz="1200" b="1" dirty="0"/>
              <a:t>自动化构建</a:t>
            </a:r>
            <a:r>
              <a:rPr lang="zh-CN" altLang="en-US" sz="1200" dirty="0"/>
              <a:t>和</a:t>
            </a:r>
            <a:r>
              <a:rPr lang="zh-CN" altLang="en-US" sz="1200" b="1" dirty="0"/>
              <a:t>众包构建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zh-CN" altLang="en-US" sz="1200" dirty="0"/>
              <a:t>自动化构建主要包含</a:t>
            </a:r>
            <a:r>
              <a:rPr lang="zh-CN" altLang="en-US" sz="1200" b="1" dirty="0"/>
              <a:t>实体识别</a:t>
            </a:r>
            <a:r>
              <a:rPr lang="zh-CN" altLang="en-US" sz="1200" dirty="0"/>
              <a:t>，</a:t>
            </a:r>
            <a:r>
              <a:rPr lang="zh-CN" altLang="en-US" sz="1200" b="1" dirty="0"/>
              <a:t>关系分类</a:t>
            </a:r>
            <a:r>
              <a:rPr lang="zh-CN" altLang="en-US" sz="1200" dirty="0"/>
              <a:t>，</a:t>
            </a:r>
            <a:r>
              <a:rPr lang="zh-CN" altLang="en-US" sz="1200" b="1" dirty="0"/>
              <a:t>实体消歧</a:t>
            </a:r>
            <a:r>
              <a:rPr lang="zh-CN" altLang="en-US" sz="1200" dirty="0"/>
              <a:t>等任务。</a:t>
            </a:r>
            <a:endParaRPr lang="en-US" altLang="zh-CN" sz="1200" dirty="0"/>
          </a:p>
          <a:p>
            <a:r>
              <a:rPr lang="zh-CN" altLang="en-US" sz="1200" b="1" dirty="0"/>
              <a:t>知识图谱的存储</a:t>
            </a:r>
            <a:r>
              <a:rPr lang="zh-CN" altLang="en-US" sz="1200" dirty="0"/>
              <a:t>分为</a:t>
            </a:r>
            <a:r>
              <a:rPr lang="zh-CN" altLang="en-US" sz="1200" b="1" dirty="0"/>
              <a:t>图数据库存储</a:t>
            </a:r>
            <a:r>
              <a:rPr lang="zh-CN" altLang="en-US" sz="1200" dirty="0"/>
              <a:t>和</a:t>
            </a:r>
            <a:r>
              <a:rPr lang="zh-CN" altLang="en-US" sz="1200" b="1" dirty="0"/>
              <a:t>关系型数据库存储</a:t>
            </a:r>
            <a:r>
              <a:rPr lang="zh-CN" altLang="en-US" sz="1200" dirty="0"/>
              <a:t>。</a:t>
            </a:r>
            <a:endParaRPr lang="en-US" altLang="zh-CN" sz="1200" dirty="0"/>
          </a:p>
          <a:p>
            <a:r>
              <a:rPr lang="zh-CN" altLang="en-US" sz="1200" dirty="0"/>
              <a:t>知识图谱的应用包括</a:t>
            </a:r>
            <a:r>
              <a:rPr lang="zh-CN" altLang="en-US" sz="1200" b="1" dirty="0"/>
              <a:t>内容理解</a:t>
            </a:r>
            <a:r>
              <a:rPr lang="zh-CN" altLang="en-US" sz="1200" dirty="0"/>
              <a:t>，</a:t>
            </a:r>
            <a:r>
              <a:rPr lang="zh-CN" altLang="en-US" sz="1200" b="1" dirty="0"/>
              <a:t>搜索</a:t>
            </a:r>
            <a:r>
              <a:rPr lang="zh-CN" altLang="en-US" sz="1200" dirty="0"/>
              <a:t>，</a:t>
            </a:r>
            <a:r>
              <a:rPr lang="zh-CN" altLang="en-US" sz="1200" b="1" dirty="0"/>
              <a:t>推荐</a:t>
            </a:r>
            <a:r>
              <a:rPr lang="zh-CN" altLang="en-US" sz="1200" dirty="0"/>
              <a:t>，</a:t>
            </a:r>
            <a:r>
              <a:rPr lang="zh-CN" altLang="en-US" sz="1200" b="1" dirty="0"/>
              <a:t>问答</a:t>
            </a:r>
            <a:r>
              <a:rPr lang="zh-CN" altLang="en-US" sz="1200" dirty="0"/>
              <a:t>，</a:t>
            </a:r>
            <a:r>
              <a:rPr lang="zh-CN" altLang="en-US" sz="1200" b="1" dirty="0"/>
              <a:t>推理</a:t>
            </a:r>
            <a:r>
              <a:rPr lang="zh-CN" altLang="en-US" sz="1200" dirty="0"/>
              <a:t>等。本文主要讲述了知识图谱在推荐系统中的应用。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45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百科图谱一般由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标题，摘要，信息框，标签，图片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等部分组成。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可抽取信息框的内容构建知识图谱，并进行可视化展示。（可视化一般使用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echarts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工具包来实现）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其中，对于题目理解来讲，函数的提出者，提出时间这些属性不是我们所关心的。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表达式，表示法，三要素是我们关心的属性。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对于构建学科图谱来讲，函数的提出者和提出时间不需要放在知识图谱中，表达式，表示法，三要素这些属性需要放在知识图谱中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5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知识图谱赋能搜索与推荐。比如搜索函数，得到的结果为计算机函数和数学函数两个实体；如果没有知识图谱，得到的结果将是包含函数的一篇篇文档，而不是函数对应的多个可能实体。</a:t>
            </a:r>
            <a:endParaRPr lang="en-US" altLang="zh-CN" dirty="0"/>
          </a:p>
          <a:p>
            <a:r>
              <a:rPr lang="zh-CN" altLang="en-US" dirty="0"/>
              <a:t>另外，右侧推荐了和函数相关的词汇。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724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知识图谱使能搜索与问答。比如搜索函数的三要素，可以直接得到结果：定义域，值域，对应法则。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7261A6-ABDA-43DA-ACCE-D326777061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491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知识图谱使能多跳关系查询。比如搜索姚明的女儿的妈妈的老公可以得到结果是姚明。如果在</a:t>
            </a:r>
            <a:r>
              <a:rPr lang="en-US" altLang="zh-CN" dirty="0"/>
              <a:t>Query</a:t>
            </a:r>
            <a:r>
              <a:rPr lang="zh-CN" altLang="en-US" dirty="0"/>
              <a:t>理解上，不能理解这个查询中，姚明是实体，搜索引擎将给出一篇篇包含姚明，女儿，妈妈，老公等词汇的文档。如果不能理解女儿，妈妈，老公等关系，就不能得到正确答案。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3ED29-CB77-4D73-8812-76331472801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073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83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264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70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52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042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735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10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139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4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57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9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C95A9B-94B3-417D-BE89-5D6804330801}" type="datetimeFigureOut">
              <a:rPr lang="zh-CN" altLang="en-US" smtClean="0"/>
              <a:t>2020/6/17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D760F14-937B-4868-B728-B3AB1EAD5F1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39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9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35FC0-D286-4485-B407-59F9FBB43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b="1" dirty="0"/>
              <a:t>知识图谱综述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3AF660-C380-493C-BD9F-27738ED40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2471" y="5757772"/>
            <a:ext cx="1967240" cy="1143000"/>
          </a:xfrm>
        </p:spPr>
        <p:txBody>
          <a:bodyPr>
            <a:normAutofit/>
          </a:bodyPr>
          <a:lstStyle/>
          <a:p>
            <a:pPr algn="ctr"/>
            <a:r>
              <a:rPr lang="zh-CN" altLang="en-US" sz="4000" b="1" dirty="0"/>
              <a:t>存储</a:t>
            </a:r>
            <a:endParaRPr lang="zh-CN" altLang="en-US" sz="4000" dirty="0"/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FEE2A5FB-1152-4FFB-A809-4116CA7F1990}"/>
              </a:ext>
            </a:extLst>
          </p:cNvPr>
          <p:cNvSpPr txBox="1">
            <a:spLocks/>
          </p:cNvSpPr>
          <p:nvPr/>
        </p:nvSpPr>
        <p:spPr>
          <a:xfrm>
            <a:off x="5280441" y="4455620"/>
            <a:ext cx="196724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dirty="0"/>
              <a:t>概述</a:t>
            </a:r>
            <a:endParaRPr lang="zh-CN" altLang="en-US" sz="4000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22C85EA6-A003-41C9-B936-0C34E57ED37C}"/>
              </a:ext>
            </a:extLst>
          </p:cNvPr>
          <p:cNvSpPr txBox="1">
            <a:spLocks/>
          </p:cNvSpPr>
          <p:nvPr/>
        </p:nvSpPr>
        <p:spPr>
          <a:xfrm>
            <a:off x="3055694" y="5186272"/>
            <a:ext cx="196724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dirty="0"/>
              <a:t>构建</a:t>
            </a:r>
            <a:endParaRPr lang="zh-CN" altLang="en-US" sz="4000" dirty="0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65B3CEAB-801D-42CF-B9F3-B0953259BA4D}"/>
              </a:ext>
            </a:extLst>
          </p:cNvPr>
          <p:cNvSpPr txBox="1">
            <a:spLocks/>
          </p:cNvSpPr>
          <p:nvPr/>
        </p:nvSpPr>
        <p:spPr>
          <a:xfrm>
            <a:off x="7505188" y="5189979"/>
            <a:ext cx="196724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000" b="1" dirty="0"/>
              <a:t>应用</a:t>
            </a:r>
            <a:endParaRPr lang="zh-CN" altLang="en-US" sz="40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F29271F-956C-4486-BF6F-16CFE85F7731}"/>
              </a:ext>
            </a:extLst>
          </p:cNvPr>
          <p:cNvCxnSpPr>
            <a:cxnSpLocks/>
          </p:cNvCxnSpPr>
          <p:nvPr/>
        </p:nvCxnSpPr>
        <p:spPr>
          <a:xfrm flipH="1">
            <a:off x="4595149" y="4815068"/>
            <a:ext cx="1048349" cy="3712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67BF170-3869-408D-8924-35970CD2B3A3}"/>
              </a:ext>
            </a:extLst>
          </p:cNvPr>
          <p:cNvCxnSpPr>
            <a:cxnSpLocks/>
          </p:cNvCxnSpPr>
          <p:nvPr/>
        </p:nvCxnSpPr>
        <p:spPr>
          <a:xfrm>
            <a:off x="6216414" y="5000670"/>
            <a:ext cx="1" cy="757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556BE43-9BC5-4B34-B3CA-A5CE0DFC2B29}"/>
              </a:ext>
            </a:extLst>
          </p:cNvPr>
          <p:cNvCxnSpPr>
            <a:cxnSpLocks/>
          </p:cNvCxnSpPr>
          <p:nvPr/>
        </p:nvCxnSpPr>
        <p:spPr>
          <a:xfrm>
            <a:off x="6836979" y="4896612"/>
            <a:ext cx="1095994" cy="381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1414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CC012-CCE2-4CE0-B6B5-6CFB2A849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知识问答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0C4989-6E0A-4ED9-A810-F1EA2651B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3170"/>
            <a:ext cx="12192000" cy="507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59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8DFB19-B05D-4D44-B52A-EC68EB1B1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920" y="263527"/>
            <a:ext cx="10058400" cy="1450757"/>
          </a:xfrm>
        </p:spPr>
        <p:txBody>
          <a:bodyPr/>
          <a:lstStyle/>
          <a:p>
            <a:r>
              <a:rPr lang="zh-CN" altLang="en-US" dirty="0"/>
              <a:t>知识提问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B56371-8BF8-4A4A-9359-0C27695CD8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321" y="1845733"/>
            <a:ext cx="4216656" cy="16797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600" dirty="0"/>
              <a:t>知识问答一般是人向机器提问题，用于获取回答。</a:t>
            </a:r>
            <a:endParaRPr lang="en-US" altLang="zh-CN" sz="2600" dirty="0"/>
          </a:p>
          <a:p>
            <a:pPr marL="0" indent="0">
              <a:buNone/>
            </a:pPr>
            <a:r>
              <a:rPr lang="zh-CN" altLang="en-US" sz="2600" dirty="0"/>
              <a:t>知识提问是机器向人提问题，用于验证对方是人还是机器。</a:t>
            </a:r>
            <a:endParaRPr lang="en-US" altLang="zh-CN" sz="2600" dirty="0"/>
          </a:p>
          <a:p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15E51D0-04DC-4F33-9951-9372C9BF1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62399"/>
            <a:ext cx="12222478" cy="2932623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C1E14CE-9D6B-49E6-9BE8-B055C127D234}"/>
              </a:ext>
            </a:extLst>
          </p:cNvPr>
          <p:cNvSpPr/>
          <p:nvPr/>
        </p:nvSpPr>
        <p:spPr>
          <a:xfrm>
            <a:off x="7133908" y="4953965"/>
            <a:ext cx="3109687" cy="428263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DE8F657-B779-4EA0-890F-3FA60BB9BBB8}"/>
              </a:ext>
            </a:extLst>
          </p:cNvPr>
          <p:cNvGrpSpPr/>
          <p:nvPr/>
        </p:nvGrpSpPr>
        <p:grpSpPr>
          <a:xfrm>
            <a:off x="5057458" y="988905"/>
            <a:ext cx="7134542" cy="3051892"/>
            <a:chOff x="5057458" y="988905"/>
            <a:chExt cx="7134542" cy="305189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C38573E-69C6-4DB1-B2AF-ED225ABEE9BC}"/>
                </a:ext>
              </a:extLst>
            </p:cNvPr>
            <p:cNvGrpSpPr/>
            <p:nvPr/>
          </p:nvGrpSpPr>
          <p:grpSpPr>
            <a:xfrm>
              <a:off x="5057458" y="988905"/>
              <a:ext cx="7134542" cy="3051892"/>
              <a:chOff x="5087936" y="1125027"/>
              <a:chExt cx="7134542" cy="3051892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A0C1CE9C-3BF1-4580-B398-5C6E28CC4E20}"/>
                  </a:ext>
                </a:extLst>
              </p:cNvPr>
              <p:cNvGrpSpPr/>
              <p:nvPr/>
            </p:nvGrpSpPr>
            <p:grpSpPr>
              <a:xfrm>
                <a:off x="5087936" y="1125027"/>
                <a:ext cx="7134542" cy="3051892"/>
                <a:chOff x="5087936" y="1125027"/>
                <a:chExt cx="7134542" cy="3051892"/>
              </a:xfrm>
            </p:grpSpPr>
            <p:pic>
              <p:nvPicPr>
                <p:cNvPr id="6" name="图片 5">
                  <a:extLst>
                    <a:ext uri="{FF2B5EF4-FFF2-40B4-BE49-F238E27FC236}">
                      <a16:creationId xmlns:a16="http://schemas.microsoft.com/office/drawing/2014/main" id="{A7A39186-935D-41F0-A0E8-8EE7047087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087936" y="1125027"/>
                  <a:ext cx="2076450" cy="847725"/>
                </a:xfrm>
                <a:prstGeom prst="rect">
                  <a:avLst/>
                </a:prstGeom>
              </p:spPr>
            </p:pic>
            <p:grpSp>
              <p:nvGrpSpPr>
                <p:cNvPr id="9" name="组合 8">
                  <a:extLst>
                    <a:ext uri="{FF2B5EF4-FFF2-40B4-BE49-F238E27FC236}">
                      <a16:creationId xmlns:a16="http://schemas.microsoft.com/office/drawing/2014/main" id="{32EF9C5F-5CA0-4B3C-B8F6-0A048358233D}"/>
                    </a:ext>
                  </a:extLst>
                </p:cNvPr>
                <p:cNvGrpSpPr/>
                <p:nvPr/>
              </p:nvGrpSpPr>
              <p:grpSpPr>
                <a:xfrm>
                  <a:off x="5087937" y="3252994"/>
                  <a:ext cx="7104064" cy="923925"/>
                  <a:chOff x="4029075" y="2910797"/>
                  <a:chExt cx="8670292" cy="923925"/>
                </a:xfrm>
              </p:grpSpPr>
              <p:pic>
                <p:nvPicPr>
                  <p:cNvPr id="7" name="图片 6">
                    <a:extLst>
                      <a:ext uri="{FF2B5EF4-FFF2-40B4-BE49-F238E27FC236}">
                        <a16:creationId xmlns:a16="http://schemas.microsoft.com/office/drawing/2014/main" id="{81DFC64D-E836-4B74-8087-D7ACD7F4D4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029075" y="2952750"/>
                    <a:ext cx="4133850" cy="826770"/>
                  </a:xfrm>
                  <a:prstGeom prst="rect">
                    <a:avLst/>
                  </a:prstGeom>
                </p:spPr>
              </p:pic>
              <p:pic>
                <p:nvPicPr>
                  <p:cNvPr id="8" name="图片 7">
                    <a:extLst>
                      <a:ext uri="{FF2B5EF4-FFF2-40B4-BE49-F238E27FC236}">
                        <a16:creationId xmlns:a16="http://schemas.microsoft.com/office/drawing/2014/main" id="{2D779B92-F6D6-467C-AD65-AB229653120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108317" y="2910797"/>
                    <a:ext cx="4591050" cy="92392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FE80E43E-ACEC-454B-AC58-76E091C37DAC}"/>
                    </a:ext>
                  </a:extLst>
                </p:cNvPr>
                <p:cNvSpPr txBox="1"/>
                <p:nvPr/>
              </p:nvSpPr>
              <p:spPr>
                <a:xfrm>
                  <a:off x="5087936" y="1930489"/>
                  <a:ext cx="7134542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/>
                    <a:t>    牙活力全称“牙活力复合果丹”，是从美国进口的一种专治牙齿疾病的咀嚼片。 国内首个能治牙病的新产品，每天只需嚼一嚼，不用拔牙全面解决牙齿松动，牙龈出血萎缩，牙痛，蛀牙，牙龈发炎，牙龈增大，怕冷，怕热，怕酸等牙病问题！</a:t>
                  </a:r>
                </a:p>
              </p:txBody>
            </p:sp>
          </p:grpSp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31C6A9AB-6BAE-427F-89EE-14D4208AD5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5207" y="1125236"/>
                <a:ext cx="1461484" cy="634912"/>
              </a:xfrm>
              <a:prstGeom prst="rect">
                <a:avLst/>
              </a:prstGeom>
            </p:spPr>
          </p:pic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E28CBDDB-37F0-4C3D-9CDE-19626EF84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086214" y="1186720"/>
              <a:ext cx="2075310" cy="428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646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DC189F-C870-47F9-989F-DF51CAA8F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个性化推荐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A6FBA571-EE4E-496D-A822-A334B5911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68" y="2085162"/>
            <a:ext cx="6308668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4745C3C0-3EFB-4C94-B3FC-17B889E1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772838"/>
            <a:ext cx="6481823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>
            <a:extLst>
              <a:ext uri="{FF2B5EF4-FFF2-40B4-BE49-F238E27FC236}">
                <a16:creationId xmlns:a16="http://schemas.microsoft.com/office/drawing/2014/main" id="{1B6C07E8-EE85-42D5-9576-C8F06A69D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822" y="2196766"/>
            <a:ext cx="5710178" cy="466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8761185-8672-45C5-A41F-C8CB9257C900}"/>
              </a:ext>
            </a:extLst>
          </p:cNvPr>
          <p:cNvSpPr/>
          <p:nvPr/>
        </p:nvSpPr>
        <p:spPr>
          <a:xfrm>
            <a:off x="1758850" y="1807378"/>
            <a:ext cx="3311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KG</a:t>
            </a:r>
            <a:r>
              <a:rPr lang="zh-CN" altLang="en-US" sz="2400" b="1" dirty="0"/>
              <a:t>提高推荐系统的精度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4CEFBA-D94D-46E4-A45A-F86A5DB8F74C}"/>
              </a:ext>
            </a:extLst>
          </p:cNvPr>
          <p:cNvSpPr/>
          <p:nvPr/>
        </p:nvSpPr>
        <p:spPr>
          <a:xfrm>
            <a:off x="1691166" y="4542005"/>
            <a:ext cx="3620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KG</a:t>
            </a:r>
            <a:r>
              <a:rPr lang="zh-CN" altLang="en-US" sz="2400" b="1" dirty="0"/>
              <a:t>提高推荐系统的多样性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7BD60B8-1ACC-4B6B-91A2-8500D969C183}"/>
              </a:ext>
            </a:extLst>
          </p:cNvPr>
          <p:cNvSpPr/>
          <p:nvPr/>
        </p:nvSpPr>
        <p:spPr>
          <a:xfrm>
            <a:off x="7420799" y="2269043"/>
            <a:ext cx="3930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KG</a:t>
            </a:r>
            <a:r>
              <a:rPr lang="zh-CN" altLang="en-US" sz="2400" b="1" dirty="0"/>
              <a:t>提高推荐系统的可解释性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741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5FC31-2F50-4521-86A5-0B13E9258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场景化推荐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BA2A04-00EE-40C9-80E1-239F5E493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92" y="2895265"/>
            <a:ext cx="4444678" cy="39759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C8B849-F5AF-4966-9C00-34847C237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077" y="2714677"/>
            <a:ext cx="4261612" cy="40916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62E67B-B518-4771-8D14-4CAA2F2E5B0A}"/>
              </a:ext>
            </a:extLst>
          </p:cNvPr>
          <p:cNvSpPr txBox="1"/>
          <p:nvPr/>
        </p:nvSpPr>
        <p:spPr>
          <a:xfrm>
            <a:off x="1828800" y="2291787"/>
            <a:ext cx="4261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沙滩鞋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C6CFDA-999D-494B-B2B7-D7173694696D}"/>
              </a:ext>
            </a:extLst>
          </p:cNvPr>
          <p:cNvSpPr txBox="1"/>
          <p:nvPr/>
        </p:nvSpPr>
        <p:spPr>
          <a:xfrm>
            <a:off x="8428100" y="2279055"/>
            <a:ext cx="4261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游泳衣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926900-08F4-4894-875A-8AB43C10FEF2}"/>
              </a:ext>
            </a:extLst>
          </p:cNvPr>
          <p:cNvSpPr txBox="1"/>
          <p:nvPr/>
        </p:nvSpPr>
        <p:spPr>
          <a:xfrm>
            <a:off x="5081286" y="3098526"/>
            <a:ext cx="2453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海边度假场景推荐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CE42D6C6-6EEB-4DA5-BE06-7D9DAFA24A76}"/>
              </a:ext>
            </a:extLst>
          </p:cNvPr>
          <p:cNvSpPr/>
          <p:nvPr/>
        </p:nvSpPr>
        <p:spPr>
          <a:xfrm>
            <a:off x="5081286" y="4213185"/>
            <a:ext cx="2060294" cy="5232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448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6F6C59-7C6C-4CDA-B469-53F61D79C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知识图谱使能</a:t>
            </a:r>
            <a:r>
              <a:rPr lang="en-US" altLang="zh-CN" dirty="0"/>
              <a:t>Query</a:t>
            </a:r>
            <a:r>
              <a:rPr lang="zh-CN" altLang="en-US" dirty="0"/>
              <a:t>补全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1D438BF-CDBA-40FC-96DB-982F5306C0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921398"/>
            <a:ext cx="12192000" cy="493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52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B705C-C6F2-442D-84F0-3642D07E7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教育领域：知识依赖关系建模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8EFBDEE-06F3-444C-9016-D48C8FDBFD92}"/>
              </a:ext>
            </a:extLst>
          </p:cNvPr>
          <p:cNvSpPr/>
          <p:nvPr/>
        </p:nvSpPr>
        <p:spPr>
          <a:xfrm>
            <a:off x="253206" y="4495839"/>
            <a:ext cx="1798320" cy="86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求导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AC99C9A-1998-4C71-A817-B06B2C41C6F1}"/>
              </a:ext>
            </a:extLst>
          </p:cNvPr>
          <p:cNvSpPr/>
          <p:nvPr/>
        </p:nvSpPr>
        <p:spPr>
          <a:xfrm>
            <a:off x="2366486" y="4500919"/>
            <a:ext cx="1798320" cy="86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SGD</a:t>
            </a:r>
            <a:endParaRPr lang="zh-CN" altLang="en-US" sz="20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6E8C24E-D0C3-4B32-9928-0B3C0E9633A7}"/>
              </a:ext>
            </a:extLst>
          </p:cNvPr>
          <p:cNvSpPr/>
          <p:nvPr/>
        </p:nvSpPr>
        <p:spPr>
          <a:xfrm>
            <a:off x="4479766" y="4500919"/>
            <a:ext cx="1798320" cy="86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/>
              <a:t>Adagrad</a:t>
            </a:r>
            <a:endParaRPr lang="zh-CN" altLang="en-US" sz="20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F549AC-56FE-49D3-AE28-F21B53408998}"/>
              </a:ext>
            </a:extLst>
          </p:cNvPr>
          <p:cNvSpPr/>
          <p:nvPr/>
        </p:nvSpPr>
        <p:spPr>
          <a:xfrm>
            <a:off x="2366486" y="2331759"/>
            <a:ext cx="1798320" cy="86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线性回归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DFD0380-DB8B-4ECE-A3A4-0C8A71D3875D}"/>
              </a:ext>
            </a:extLst>
          </p:cNvPr>
          <p:cNvSpPr/>
          <p:nvPr/>
        </p:nvSpPr>
        <p:spPr>
          <a:xfrm>
            <a:off x="4479766" y="2331759"/>
            <a:ext cx="1798320" cy="86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逻辑回归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95F0776-2211-427E-BF0A-4E0EF787A43D}"/>
              </a:ext>
            </a:extLst>
          </p:cNvPr>
          <p:cNvSpPr/>
          <p:nvPr/>
        </p:nvSpPr>
        <p:spPr>
          <a:xfrm>
            <a:off x="7346473" y="2367319"/>
            <a:ext cx="1798320" cy="86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神经网络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ED33818-EC80-4216-ADC6-B901D4909571}"/>
              </a:ext>
            </a:extLst>
          </p:cNvPr>
          <p:cNvSpPr/>
          <p:nvPr/>
        </p:nvSpPr>
        <p:spPr>
          <a:xfrm>
            <a:off x="7346473" y="4511079"/>
            <a:ext cx="1798320" cy="86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CNN</a:t>
            </a:r>
            <a:endParaRPr lang="zh-CN" altLang="en-US" sz="2000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43A5EAF-F230-4F1E-8A44-69FBD15FCD90}"/>
              </a:ext>
            </a:extLst>
          </p:cNvPr>
          <p:cNvSpPr/>
          <p:nvPr/>
        </p:nvSpPr>
        <p:spPr>
          <a:xfrm>
            <a:off x="10108406" y="3676372"/>
            <a:ext cx="1798320" cy="86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Pooling</a:t>
            </a:r>
            <a:endParaRPr lang="zh-CN" altLang="en-US" sz="2000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7B6D32F1-1AD8-4733-9072-9691276BED33}"/>
              </a:ext>
            </a:extLst>
          </p:cNvPr>
          <p:cNvSpPr/>
          <p:nvPr/>
        </p:nvSpPr>
        <p:spPr>
          <a:xfrm>
            <a:off x="10140473" y="5359439"/>
            <a:ext cx="1798320" cy="863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Convolution</a:t>
            </a:r>
            <a:endParaRPr lang="zh-CN" altLang="en-US" sz="2000" dirty="0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05E53DF-74C7-4613-BA6F-6B72872CFBB7}"/>
              </a:ext>
            </a:extLst>
          </p:cNvPr>
          <p:cNvCxnSpPr>
            <a:stCxn id="5" idx="6"/>
            <a:endCxn id="7" idx="2"/>
          </p:cNvCxnSpPr>
          <p:nvPr/>
        </p:nvCxnSpPr>
        <p:spPr>
          <a:xfrm>
            <a:off x="2051526" y="4927639"/>
            <a:ext cx="314960" cy="50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3BFB685-90BD-42F9-9426-251E9AB0D2E0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V="1">
            <a:off x="3265646" y="3195359"/>
            <a:ext cx="0" cy="13055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37F6F4F-201A-422A-B623-217A32D02395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4164806" y="4932719"/>
            <a:ext cx="3149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387BFCC-99D5-4710-8ECF-03DBD5D70EC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4164806" y="2763559"/>
            <a:ext cx="31496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EE63C6A-2249-42BE-8B27-E97F96509501}"/>
              </a:ext>
            </a:extLst>
          </p:cNvPr>
          <p:cNvCxnSpPr>
            <a:cxnSpLocks/>
            <a:stCxn id="8" idx="6"/>
            <a:endCxn id="12" idx="2"/>
          </p:cNvCxnSpPr>
          <p:nvPr/>
        </p:nvCxnSpPr>
        <p:spPr>
          <a:xfrm>
            <a:off x="6278086" y="4932719"/>
            <a:ext cx="1068387" cy="10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5140D726-C4D9-46DC-A181-0C4A4EB4F63A}"/>
              </a:ext>
            </a:extLst>
          </p:cNvPr>
          <p:cNvCxnSpPr>
            <a:cxnSpLocks/>
            <a:endCxn id="11" idx="2"/>
          </p:cNvCxnSpPr>
          <p:nvPr/>
        </p:nvCxnSpPr>
        <p:spPr>
          <a:xfrm>
            <a:off x="6278086" y="2799119"/>
            <a:ext cx="106838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002ABCF-A808-4333-A38E-248AEA249ECB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>
            <a:off x="8245633" y="3230919"/>
            <a:ext cx="0" cy="12801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3EED7EC1-9A5B-4ABD-9174-99E5A1533C4E}"/>
              </a:ext>
            </a:extLst>
          </p:cNvPr>
          <p:cNvCxnSpPr>
            <a:cxnSpLocks/>
            <a:stCxn id="13" idx="2"/>
            <a:endCxn id="12" idx="6"/>
          </p:cNvCxnSpPr>
          <p:nvPr/>
        </p:nvCxnSpPr>
        <p:spPr>
          <a:xfrm flipH="1">
            <a:off x="9144793" y="4108172"/>
            <a:ext cx="963613" cy="83470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FA3268AF-5CF4-4E5E-B3E3-98C21DD9C9C5}"/>
              </a:ext>
            </a:extLst>
          </p:cNvPr>
          <p:cNvCxnSpPr>
            <a:cxnSpLocks/>
            <a:stCxn id="14" idx="2"/>
            <a:endCxn id="12" idx="6"/>
          </p:cNvCxnSpPr>
          <p:nvPr/>
        </p:nvCxnSpPr>
        <p:spPr>
          <a:xfrm flipH="1" flipV="1">
            <a:off x="9144793" y="4942879"/>
            <a:ext cx="995680" cy="8483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1D6D16B9-333F-4213-8F0B-1CECC94B660E}"/>
              </a:ext>
            </a:extLst>
          </p:cNvPr>
          <p:cNvCxnSpPr>
            <a:cxnSpLocks/>
          </p:cNvCxnSpPr>
          <p:nvPr/>
        </p:nvCxnSpPr>
        <p:spPr>
          <a:xfrm>
            <a:off x="9800907" y="2148840"/>
            <a:ext cx="73501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5AB6B127-755F-4E65-8FA1-FAAC65539E40}"/>
              </a:ext>
            </a:extLst>
          </p:cNvPr>
          <p:cNvSpPr txBox="1"/>
          <p:nvPr/>
        </p:nvSpPr>
        <p:spPr>
          <a:xfrm>
            <a:off x="10535920" y="1931649"/>
            <a:ext cx="155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prerequisite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1529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B0F279-03B5-482E-A6E0-525EE2C5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知识图谱强调实体而不是字符串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EBED444-B32E-4D04-A2DD-4BD409F32746}"/>
              </a:ext>
            </a:extLst>
          </p:cNvPr>
          <p:cNvGrpSpPr/>
          <p:nvPr/>
        </p:nvGrpSpPr>
        <p:grpSpPr>
          <a:xfrm>
            <a:off x="588805" y="1474833"/>
            <a:ext cx="11014390" cy="4621167"/>
            <a:chOff x="245014" y="1455290"/>
            <a:chExt cx="11014390" cy="4711334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79BDE5D-0E87-49AF-80AD-7FFADD86ED7B}"/>
                </a:ext>
              </a:extLst>
            </p:cNvPr>
            <p:cNvGrpSpPr/>
            <p:nvPr/>
          </p:nvGrpSpPr>
          <p:grpSpPr>
            <a:xfrm>
              <a:off x="245014" y="2049780"/>
              <a:ext cx="11014390" cy="4116844"/>
              <a:chOff x="307157" y="1814521"/>
              <a:chExt cx="11014390" cy="4116844"/>
            </a:xfrm>
          </p:grpSpPr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FE67F819-74E5-430A-A1E0-E51B988B8D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9721" b="12981"/>
              <a:stretch/>
            </p:blipFill>
            <p:spPr>
              <a:xfrm>
                <a:off x="307157" y="1814521"/>
                <a:ext cx="11014390" cy="4116844"/>
              </a:xfrm>
              <a:prstGeom prst="rect">
                <a:avLst/>
              </a:prstGeom>
            </p:spPr>
          </p:pic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A035212-41DD-4267-8B17-D6B2792546CE}"/>
                  </a:ext>
                </a:extLst>
              </p:cNvPr>
              <p:cNvSpPr/>
              <p:nvPr/>
            </p:nvSpPr>
            <p:spPr>
              <a:xfrm>
                <a:off x="709856" y="1917577"/>
                <a:ext cx="557813" cy="3639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9A4ACBA-7354-4BDA-982D-0A3198E46673}"/>
                  </a:ext>
                </a:extLst>
              </p:cNvPr>
              <p:cNvSpPr/>
              <p:nvPr/>
            </p:nvSpPr>
            <p:spPr>
              <a:xfrm>
                <a:off x="1320494" y="1917577"/>
                <a:ext cx="419529" cy="36398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8ED6A48-1742-4A7E-82BB-1843BB25E4D0}"/>
                  </a:ext>
                </a:extLst>
              </p:cNvPr>
              <p:cNvSpPr/>
              <p:nvPr/>
            </p:nvSpPr>
            <p:spPr>
              <a:xfrm>
                <a:off x="1918699" y="1919057"/>
                <a:ext cx="646948" cy="3639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68B927E-A5C6-49B0-AA58-01C6D1D8D7FA}"/>
                  </a:ext>
                </a:extLst>
              </p:cNvPr>
              <p:cNvSpPr/>
              <p:nvPr/>
            </p:nvSpPr>
            <p:spPr>
              <a:xfrm>
                <a:off x="3682565" y="1917577"/>
                <a:ext cx="557813" cy="3639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87254620-6B76-4A01-8DE8-27C2B2B710CC}"/>
                  </a:ext>
                </a:extLst>
              </p:cNvPr>
              <p:cNvSpPr/>
              <p:nvPr/>
            </p:nvSpPr>
            <p:spPr>
              <a:xfrm>
                <a:off x="5286994" y="1930894"/>
                <a:ext cx="646948" cy="363984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FB37E98-7174-4432-9244-FD166DC723F8}"/>
                  </a:ext>
                </a:extLst>
              </p:cNvPr>
              <p:cNvSpPr/>
              <p:nvPr/>
            </p:nvSpPr>
            <p:spPr>
              <a:xfrm>
                <a:off x="2730583" y="1930894"/>
                <a:ext cx="646948" cy="36398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C89723C-C57C-4D65-A570-BD5146F8A259}"/>
                  </a:ext>
                </a:extLst>
              </p:cNvPr>
              <p:cNvSpPr/>
              <p:nvPr/>
            </p:nvSpPr>
            <p:spPr>
              <a:xfrm>
                <a:off x="4305670" y="1930894"/>
                <a:ext cx="816746" cy="363984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83FF235-DC25-48A7-BDC0-743909AC6C5D}"/>
                </a:ext>
              </a:extLst>
            </p:cNvPr>
            <p:cNvSpPr/>
            <p:nvPr/>
          </p:nvSpPr>
          <p:spPr>
            <a:xfrm>
              <a:off x="9799275" y="1455290"/>
              <a:ext cx="1247616" cy="46704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b="1" dirty="0"/>
                <a:t>数学名词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8DE7CC1-3BC6-4D06-B1F8-A4E75BCF7B18}"/>
                </a:ext>
              </a:extLst>
            </p:cNvPr>
            <p:cNvSpPr/>
            <p:nvPr/>
          </p:nvSpPr>
          <p:spPr>
            <a:xfrm>
              <a:off x="9799275" y="2049780"/>
              <a:ext cx="1247616" cy="467040"/>
            </a:xfrm>
            <a:prstGeom prst="rect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b="1" dirty="0"/>
                <a:t>数学公式</a:t>
              </a: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6AB3EE85-35CC-4F26-A10B-703297E04D41}"/>
              </a:ext>
            </a:extLst>
          </p:cNvPr>
          <p:cNvSpPr txBox="1"/>
          <p:nvPr/>
        </p:nvSpPr>
        <p:spPr>
          <a:xfrm>
            <a:off x="5540413" y="5311170"/>
            <a:ext cx="58502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The world is </a:t>
            </a:r>
            <a:r>
              <a:rPr lang="en-US" altLang="zh-CN" sz="3200" b="1" dirty="0"/>
              <a:t>not</a:t>
            </a:r>
            <a:r>
              <a:rPr lang="en-US" altLang="zh-CN" sz="3200" dirty="0"/>
              <a:t> made of </a:t>
            </a:r>
            <a:r>
              <a:rPr lang="en-US" altLang="zh-CN" sz="3200" b="1" dirty="0"/>
              <a:t>strings</a:t>
            </a:r>
            <a:r>
              <a:rPr lang="en-US" altLang="zh-CN" sz="3200" dirty="0"/>
              <a:t>, </a:t>
            </a:r>
            <a:r>
              <a:rPr lang="en-US" altLang="zh-CN" sz="3200" b="1" dirty="0"/>
              <a:t>but</a:t>
            </a:r>
            <a:r>
              <a:rPr lang="en-US" altLang="zh-CN" sz="3200" dirty="0"/>
              <a:t> is made of </a:t>
            </a:r>
            <a:r>
              <a:rPr lang="en-US" altLang="zh-CN" sz="3200" b="1" dirty="0"/>
              <a:t>things</a:t>
            </a:r>
            <a:r>
              <a:rPr lang="en-US" altLang="zh-CN" sz="3200" dirty="0"/>
              <a:t>. </a:t>
            </a:r>
          </a:p>
          <a:p>
            <a:r>
              <a:rPr lang="en-US" altLang="zh-CN" sz="3200" dirty="0"/>
              <a:t>---- </a:t>
            </a:r>
            <a:r>
              <a:rPr lang="zh-CN" altLang="en-US" sz="3200" dirty="0"/>
              <a:t>辛格博士， </a:t>
            </a:r>
            <a:r>
              <a:rPr lang="en-US" altLang="zh-CN" sz="3200" dirty="0"/>
              <a:t>from google.</a:t>
            </a:r>
          </a:p>
        </p:txBody>
      </p:sp>
    </p:spTree>
    <p:extLst>
      <p:ext uri="{BB962C8B-B14F-4D97-AF65-F5344CB8AC3E}">
        <p14:creationId xmlns:p14="http://schemas.microsoft.com/office/powerpoint/2010/main" val="3420016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DFAF2-635A-4650-9E58-EBC79BE7A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什么是知识图谱？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CD47D0-6C0E-4F90-A0C0-08B007556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040" y="1795145"/>
            <a:ext cx="6533044" cy="2244138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知识图谱是一个大规模语义网</a:t>
            </a:r>
            <a:endParaRPr lang="en-US" altLang="zh-CN" sz="2800" dirty="0"/>
          </a:p>
          <a:p>
            <a:r>
              <a:rPr lang="zh-CN" altLang="en-US" sz="2800" dirty="0"/>
              <a:t>富含</a:t>
            </a:r>
            <a:r>
              <a:rPr lang="zh-CN" altLang="en-US" sz="2800" b="1" dirty="0"/>
              <a:t>实体</a:t>
            </a:r>
            <a:r>
              <a:rPr lang="zh-CN" altLang="en-US" sz="2800" dirty="0"/>
              <a:t>，</a:t>
            </a:r>
            <a:r>
              <a:rPr lang="zh-CN" altLang="en-US" sz="2800" b="1" dirty="0"/>
              <a:t>概念</a:t>
            </a:r>
            <a:r>
              <a:rPr lang="zh-CN" altLang="en-US" sz="2800" dirty="0"/>
              <a:t>等节点</a:t>
            </a:r>
            <a:endParaRPr lang="en-US" altLang="zh-CN" sz="2800" dirty="0"/>
          </a:p>
          <a:p>
            <a:r>
              <a:rPr lang="zh-CN" altLang="en-US" sz="2800" dirty="0"/>
              <a:t>和</a:t>
            </a:r>
            <a:r>
              <a:rPr lang="zh-CN" altLang="en-US" sz="2800" b="1" dirty="0"/>
              <a:t>属性</a:t>
            </a:r>
            <a:r>
              <a:rPr lang="zh-CN" altLang="en-US" sz="2800" dirty="0"/>
              <a:t>，</a:t>
            </a:r>
            <a:r>
              <a:rPr lang="zh-CN" altLang="en-US" sz="2800" b="1" dirty="0"/>
              <a:t>关系</a:t>
            </a:r>
            <a:r>
              <a:rPr lang="zh-CN" altLang="en-US" sz="2800" dirty="0"/>
              <a:t>，</a:t>
            </a:r>
            <a:r>
              <a:rPr lang="en-US" altLang="zh-CN" sz="2800" b="1" dirty="0"/>
              <a:t>is-a</a:t>
            </a:r>
            <a:r>
              <a:rPr lang="zh-CN" altLang="en-US" sz="2800" dirty="0"/>
              <a:t>等边</a:t>
            </a:r>
            <a:endParaRPr lang="en-US" altLang="zh-CN" sz="2800" dirty="0"/>
          </a:p>
          <a:p>
            <a:r>
              <a:rPr lang="zh-CN" altLang="en-US" sz="2800" dirty="0"/>
              <a:t>是许多个三元组（</a:t>
            </a:r>
            <a:r>
              <a:rPr lang="en-US" altLang="zh-CN" sz="2800" dirty="0"/>
              <a:t> SPO </a:t>
            </a:r>
            <a:r>
              <a:rPr lang="zh-CN" altLang="en-US" sz="2800" dirty="0"/>
              <a:t>）的集合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4B7A22-9DEB-4E6D-898C-9CAF7D330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97" y="3930483"/>
            <a:ext cx="5610225" cy="111510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3AA03065-AE07-4888-9758-8E978104E2A5}"/>
              </a:ext>
            </a:extLst>
          </p:cNvPr>
          <p:cNvGrpSpPr/>
          <p:nvPr/>
        </p:nvGrpSpPr>
        <p:grpSpPr>
          <a:xfrm>
            <a:off x="5930266" y="288163"/>
            <a:ext cx="6261734" cy="5878790"/>
            <a:chOff x="4663439" y="471174"/>
            <a:chExt cx="7593202" cy="5014024"/>
          </a:xfrm>
        </p:grpSpPr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BD41AAF5-BDF6-4070-B4D7-198BBEAF26EF}"/>
                </a:ext>
              </a:extLst>
            </p:cNvPr>
            <p:cNvCxnSpPr>
              <a:cxnSpLocks/>
              <a:stCxn id="13" idx="1"/>
              <a:endCxn id="17" idx="3"/>
            </p:cNvCxnSpPr>
            <p:nvPr/>
          </p:nvCxnSpPr>
          <p:spPr>
            <a:xfrm flipH="1">
              <a:off x="6434786" y="867120"/>
              <a:ext cx="2380600" cy="439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66482A0-8279-4B77-9416-DD482235B83B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 flipH="1">
              <a:off x="6748316" y="3742233"/>
              <a:ext cx="725163" cy="9510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1200931D-2F2A-4A13-A80C-4C21CCF81CD7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7473480" y="3742233"/>
              <a:ext cx="3817326" cy="292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B3CB5D05-B1DD-43A7-9B43-B01FFDB5DD1E}"/>
                </a:ext>
              </a:extLst>
            </p:cNvPr>
            <p:cNvCxnSpPr>
              <a:cxnSpLocks/>
              <a:stCxn id="14" idx="0"/>
              <a:endCxn id="13" idx="2"/>
            </p:cNvCxnSpPr>
            <p:nvPr/>
          </p:nvCxnSpPr>
          <p:spPr>
            <a:xfrm flipV="1">
              <a:off x="7473480" y="1263065"/>
              <a:ext cx="2307741" cy="16872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F770290D-AC14-4378-A473-5E047AD6B93C}"/>
                </a:ext>
              </a:extLst>
            </p:cNvPr>
            <p:cNvCxnSpPr>
              <a:cxnSpLocks/>
              <a:stCxn id="14" idx="3"/>
              <a:endCxn id="19" idx="1"/>
            </p:cNvCxnSpPr>
            <p:nvPr/>
          </p:nvCxnSpPr>
          <p:spPr>
            <a:xfrm flipV="1">
              <a:off x="8439315" y="3007672"/>
              <a:ext cx="646927" cy="338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B92A056B-D4C3-46BD-B8CE-F4FC5588175B}"/>
                </a:ext>
              </a:extLst>
            </p:cNvPr>
            <p:cNvSpPr/>
            <p:nvPr/>
          </p:nvSpPr>
          <p:spPr>
            <a:xfrm>
              <a:off x="8815386" y="471174"/>
              <a:ext cx="1931671" cy="7918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上海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A4E25330-3ADD-4C83-97FA-89FFDB8423EA}"/>
                </a:ext>
              </a:extLst>
            </p:cNvPr>
            <p:cNvSpPr/>
            <p:nvPr/>
          </p:nvSpPr>
          <p:spPr>
            <a:xfrm>
              <a:off x="6507644" y="2950342"/>
              <a:ext cx="1931670" cy="7918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姚明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B12866B3-F8FA-437D-A48F-325A14AA271D}"/>
                </a:ext>
              </a:extLst>
            </p:cNvPr>
            <p:cNvSpPr/>
            <p:nvPr/>
          </p:nvSpPr>
          <p:spPr>
            <a:xfrm>
              <a:off x="5782481" y="4693307"/>
              <a:ext cx="1931670" cy="7918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中国</a:t>
              </a: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CA71D0AB-BE68-4F5D-AFF9-16F2BFB893BE}"/>
                </a:ext>
              </a:extLst>
            </p:cNvPr>
            <p:cNvSpPr/>
            <p:nvPr/>
          </p:nvSpPr>
          <p:spPr>
            <a:xfrm>
              <a:off x="10324971" y="4035087"/>
              <a:ext cx="1931670" cy="7918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叶莉</a:t>
              </a:r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62528F18-2D43-4C51-ADD6-8DF317D807E8}"/>
                </a:ext>
              </a:extLst>
            </p:cNvPr>
            <p:cNvSpPr/>
            <p:nvPr/>
          </p:nvSpPr>
          <p:spPr>
            <a:xfrm>
              <a:off x="5285255" y="751539"/>
              <a:ext cx="1149531" cy="111034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地理位置</a:t>
              </a:r>
            </a:p>
          </p:txBody>
        </p:sp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ECEA2FC9-0D11-4772-8196-CC92DD8FAD92}"/>
                </a:ext>
              </a:extLst>
            </p:cNvPr>
            <p:cNvSpPr/>
            <p:nvPr/>
          </p:nvSpPr>
          <p:spPr>
            <a:xfrm>
              <a:off x="4663439" y="2560165"/>
              <a:ext cx="1149531" cy="1110342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人物</a:t>
              </a: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C75192E2-76A2-4F21-9138-580AB7DD2D55}"/>
                </a:ext>
              </a:extLst>
            </p:cNvPr>
            <p:cNvSpPr/>
            <p:nvPr/>
          </p:nvSpPr>
          <p:spPr>
            <a:xfrm>
              <a:off x="9086241" y="2538490"/>
              <a:ext cx="1377656" cy="938362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226cm</a:t>
              </a:r>
              <a:endParaRPr lang="zh-CN" altLang="en-US" dirty="0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870E5130-2822-44A1-BBB5-B3D55936182A}"/>
                </a:ext>
              </a:extLst>
            </p:cNvPr>
            <p:cNvCxnSpPr>
              <a:stCxn id="14" idx="1"/>
              <a:endCxn id="18" idx="3"/>
            </p:cNvCxnSpPr>
            <p:nvPr/>
          </p:nvCxnSpPr>
          <p:spPr>
            <a:xfrm flipH="1" flipV="1">
              <a:off x="5812970" y="3115336"/>
              <a:ext cx="694674" cy="2309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9D30E422-FCF0-40B5-9A7F-1B09B442F704}"/>
                </a:ext>
              </a:extLst>
            </p:cNvPr>
            <p:cNvCxnSpPr>
              <a:cxnSpLocks/>
              <a:stCxn id="16" idx="0"/>
              <a:endCxn id="13" idx="2"/>
            </p:cNvCxnSpPr>
            <p:nvPr/>
          </p:nvCxnSpPr>
          <p:spPr>
            <a:xfrm flipH="1" flipV="1">
              <a:off x="9781221" y="1263065"/>
              <a:ext cx="1509585" cy="277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9D6E827-CA80-4024-A048-2452A543CAFB}"/>
                </a:ext>
              </a:extLst>
            </p:cNvPr>
            <p:cNvSpPr txBox="1"/>
            <p:nvPr/>
          </p:nvSpPr>
          <p:spPr>
            <a:xfrm>
              <a:off x="7039219" y="729535"/>
              <a:ext cx="121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Is-A</a:t>
              </a:r>
              <a:endParaRPr lang="zh-CN" altLang="en-US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54CB9B9-AE04-42BD-8CF0-E167FCF24FF8}"/>
                </a:ext>
              </a:extLst>
            </p:cNvPr>
            <p:cNvSpPr txBox="1"/>
            <p:nvPr/>
          </p:nvSpPr>
          <p:spPr>
            <a:xfrm>
              <a:off x="5690496" y="2335026"/>
              <a:ext cx="1216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Is-A</a:t>
              </a:r>
              <a:endParaRPr lang="zh-CN" altLang="en-US" dirty="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1631C3F-D239-4B39-ACB6-6B8203FD0B93}"/>
                </a:ext>
              </a:extLst>
            </p:cNvPr>
            <p:cNvSpPr txBox="1"/>
            <p:nvPr/>
          </p:nvSpPr>
          <p:spPr>
            <a:xfrm>
              <a:off x="7592681" y="1836445"/>
              <a:ext cx="1537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出生地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67278C7E-5D48-45E1-97CA-22284A5EF07F}"/>
                </a:ext>
              </a:extLst>
            </p:cNvPr>
            <p:cNvSpPr txBox="1"/>
            <p:nvPr/>
          </p:nvSpPr>
          <p:spPr>
            <a:xfrm>
              <a:off x="10546141" y="2147953"/>
              <a:ext cx="153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出生地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D92F187-299D-4488-9DEA-622101A78611}"/>
                </a:ext>
              </a:extLst>
            </p:cNvPr>
            <p:cNvSpPr txBox="1"/>
            <p:nvPr/>
          </p:nvSpPr>
          <p:spPr>
            <a:xfrm>
              <a:off x="8404841" y="3577712"/>
              <a:ext cx="153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配偶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46823AA-8833-476F-ABA0-B8D8D6CFAA11}"/>
                </a:ext>
              </a:extLst>
            </p:cNvPr>
            <p:cNvSpPr txBox="1"/>
            <p:nvPr/>
          </p:nvSpPr>
          <p:spPr>
            <a:xfrm>
              <a:off x="7098099" y="4061701"/>
              <a:ext cx="15376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国籍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3DBE1CA-01B2-4312-99A2-F3454D68E6A7}"/>
                </a:ext>
              </a:extLst>
            </p:cNvPr>
            <p:cNvSpPr txBox="1"/>
            <p:nvPr/>
          </p:nvSpPr>
          <p:spPr>
            <a:xfrm>
              <a:off x="8321871" y="2625526"/>
              <a:ext cx="1537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身高</a:t>
              </a:r>
            </a:p>
          </p:txBody>
        </p:sp>
      </p:grp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C48F9391-AE92-4F5C-BA76-C045040C4B5E}"/>
              </a:ext>
            </a:extLst>
          </p:cNvPr>
          <p:cNvSpPr txBox="1">
            <a:spLocks/>
          </p:cNvSpPr>
          <p:nvPr/>
        </p:nvSpPr>
        <p:spPr>
          <a:xfrm>
            <a:off x="98190" y="5238485"/>
            <a:ext cx="6655659" cy="92751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800" dirty="0"/>
              <a:t>一个谓词的主语集合叫这个谓词的定义域</a:t>
            </a:r>
            <a:r>
              <a:rPr lang="en-US" altLang="zh-CN" sz="2800" dirty="0"/>
              <a:t>(domain).</a:t>
            </a:r>
          </a:p>
          <a:p>
            <a:pPr marL="0" indent="0">
              <a:buNone/>
            </a:pPr>
            <a:r>
              <a:rPr lang="zh-CN" altLang="en-US" sz="2800" dirty="0"/>
              <a:t>一个谓词的宾语集合叫这个谓词的值域</a:t>
            </a:r>
            <a:r>
              <a:rPr lang="en-US" altLang="zh-CN" sz="2800" dirty="0"/>
              <a:t>(range).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altLang="zh-CN" sz="2800" dirty="0"/>
          </a:p>
          <a:p>
            <a:pPr marL="0" indent="0">
              <a:buFont typeface="Calibri" panose="020F0502020204030204" pitchFamily="34" charset="0"/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72593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C7744E6-75B9-4A6F-9D7F-B6B17261421B}"/>
              </a:ext>
            </a:extLst>
          </p:cNvPr>
          <p:cNvSpPr/>
          <p:nvPr/>
        </p:nvSpPr>
        <p:spPr>
          <a:xfrm>
            <a:off x="644794" y="2023423"/>
            <a:ext cx="1314773" cy="62136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40F662-2DDF-4536-AF6F-1FB12540AAF2}"/>
              </a:ext>
            </a:extLst>
          </p:cNvPr>
          <p:cNvSpPr/>
          <p:nvPr/>
        </p:nvSpPr>
        <p:spPr>
          <a:xfrm>
            <a:off x="2151959" y="1674787"/>
            <a:ext cx="1357235" cy="5539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关系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A663D0-C2E5-4816-8A9E-F9EB798E3D75}"/>
              </a:ext>
            </a:extLst>
          </p:cNvPr>
          <p:cNvSpPr/>
          <p:nvPr/>
        </p:nvSpPr>
        <p:spPr>
          <a:xfrm>
            <a:off x="3762999" y="1997132"/>
            <a:ext cx="1278257" cy="64765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实体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437F0C-FBEE-4F8C-A619-746EC6C331B2}"/>
              </a:ext>
            </a:extLst>
          </p:cNvPr>
          <p:cNvSpPr/>
          <p:nvPr/>
        </p:nvSpPr>
        <p:spPr>
          <a:xfrm>
            <a:off x="644794" y="3358527"/>
            <a:ext cx="1278257" cy="71154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实体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310C2AE-BE92-4B05-ACB5-0927CACFFF94}"/>
              </a:ext>
            </a:extLst>
          </p:cNvPr>
          <p:cNvSpPr/>
          <p:nvPr/>
        </p:nvSpPr>
        <p:spPr>
          <a:xfrm>
            <a:off x="2151959" y="3061812"/>
            <a:ext cx="1387425" cy="5058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属性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1479EC-9295-475B-8253-1FC07A2B3EB9}"/>
              </a:ext>
            </a:extLst>
          </p:cNvPr>
          <p:cNvSpPr/>
          <p:nvPr/>
        </p:nvSpPr>
        <p:spPr>
          <a:xfrm>
            <a:off x="3779652" y="3344011"/>
            <a:ext cx="1278257" cy="71154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属性值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45236E2-B3CB-4697-AD87-4279F47CE053}"/>
              </a:ext>
            </a:extLst>
          </p:cNvPr>
          <p:cNvSpPr/>
          <p:nvPr/>
        </p:nvSpPr>
        <p:spPr>
          <a:xfrm>
            <a:off x="644190" y="4608184"/>
            <a:ext cx="1278257" cy="7883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实体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C781743-998C-4696-B99C-F77893476E17}"/>
              </a:ext>
            </a:extLst>
          </p:cNvPr>
          <p:cNvSpPr/>
          <p:nvPr/>
        </p:nvSpPr>
        <p:spPr>
          <a:xfrm>
            <a:off x="2121769" y="4364366"/>
            <a:ext cx="1416138" cy="5058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Is-a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F092EE-A71E-4198-8816-68C52309421F}"/>
              </a:ext>
            </a:extLst>
          </p:cNvPr>
          <p:cNvSpPr/>
          <p:nvPr/>
        </p:nvSpPr>
        <p:spPr>
          <a:xfrm>
            <a:off x="3737229" y="4627619"/>
            <a:ext cx="1304027" cy="76762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概念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F858833-4808-4ECD-AC26-BED63D12D99B}"/>
              </a:ext>
            </a:extLst>
          </p:cNvPr>
          <p:cNvSpPr/>
          <p:nvPr/>
        </p:nvSpPr>
        <p:spPr>
          <a:xfrm>
            <a:off x="6278666" y="1980021"/>
            <a:ext cx="1347889" cy="64490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复旦大学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7405765-8FE6-4168-8E4F-7A5C17383E42}"/>
              </a:ext>
            </a:extLst>
          </p:cNvPr>
          <p:cNvSpPr/>
          <p:nvPr/>
        </p:nvSpPr>
        <p:spPr>
          <a:xfrm>
            <a:off x="8459159" y="1689505"/>
            <a:ext cx="1347889" cy="5058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校长</a:t>
            </a:r>
            <a:endParaRPr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8D2D594-E986-494A-AB2F-F5426BCE6713}"/>
              </a:ext>
            </a:extLst>
          </p:cNvPr>
          <p:cNvSpPr/>
          <p:nvPr/>
        </p:nvSpPr>
        <p:spPr>
          <a:xfrm>
            <a:off x="10456197" y="1991718"/>
            <a:ext cx="1258011" cy="59434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许宁生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F1FAD52-A648-456C-A2F8-BE3AD49AFADC}"/>
              </a:ext>
            </a:extLst>
          </p:cNvPr>
          <p:cNvSpPr/>
          <p:nvPr/>
        </p:nvSpPr>
        <p:spPr>
          <a:xfrm>
            <a:off x="6270428" y="3295783"/>
            <a:ext cx="1459848" cy="71154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复旦大学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288C367-81F1-4113-9DE8-3FCC3A2BEFBF}"/>
              </a:ext>
            </a:extLst>
          </p:cNvPr>
          <p:cNvSpPr/>
          <p:nvPr/>
        </p:nvSpPr>
        <p:spPr>
          <a:xfrm>
            <a:off x="8472178" y="3045424"/>
            <a:ext cx="1334869" cy="5058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成立时间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FAB4002-DB22-413A-A14E-DD3805B63FB8}"/>
              </a:ext>
            </a:extLst>
          </p:cNvPr>
          <p:cNvSpPr/>
          <p:nvPr/>
        </p:nvSpPr>
        <p:spPr>
          <a:xfrm>
            <a:off x="10465741" y="3358402"/>
            <a:ext cx="1278257" cy="59434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1905</a:t>
            </a:r>
            <a:r>
              <a:rPr lang="zh-CN" altLang="en-US" dirty="0"/>
              <a:t>年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C80392D-63D0-4767-9685-FEDAEBC7EF12}"/>
              </a:ext>
            </a:extLst>
          </p:cNvPr>
          <p:cNvSpPr/>
          <p:nvPr/>
        </p:nvSpPr>
        <p:spPr>
          <a:xfrm>
            <a:off x="6270427" y="4591619"/>
            <a:ext cx="1416138" cy="76762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复旦大学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CFC03E9-FA76-404A-BB85-041A40A798AB}"/>
              </a:ext>
            </a:extLst>
          </p:cNvPr>
          <p:cNvSpPr/>
          <p:nvPr/>
        </p:nvSpPr>
        <p:spPr>
          <a:xfrm>
            <a:off x="8459159" y="4338707"/>
            <a:ext cx="1347888" cy="5058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Is-a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1182A678-619C-403D-B686-5BF9F7BA8EA7}"/>
              </a:ext>
            </a:extLst>
          </p:cNvPr>
          <p:cNvSpPr/>
          <p:nvPr/>
        </p:nvSpPr>
        <p:spPr>
          <a:xfrm>
            <a:off x="10415859" y="4634098"/>
            <a:ext cx="1328139" cy="65097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985</a:t>
            </a:r>
            <a:r>
              <a:rPr lang="zh-CN" altLang="en-US" dirty="0"/>
              <a:t>高校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BE5E9ED4-0F7E-46CB-9F37-606AC363E9D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1959567" y="2321709"/>
            <a:ext cx="1767389" cy="12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90FA75C7-11BC-41CF-9AF0-F3C668829096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 flipV="1">
            <a:off x="1923051" y="3699783"/>
            <a:ext cx="1856601" cy="1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93C7DD08-561A-49BC-9DA0-412C0AB68818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1922447" y="5002337"/>
            <a:ext cx="1814782" cy="9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1793F03F-F652-4E22-906B-AFFADC2D477E}"/>
              </a:ext>
            </a:extLst>
          </p:cNvPr>
          <p:cNvCxnSpPr>
            <a:cxnSpLocks/>
            <a:stCxn id="37" idx="3"/>
          </p:cNvCxnSpPr>
          <p:nvPr/>
        </p:nvCxnSpPr>
        <p:spPr>
          <a:xfrm flipV="1">
            <a:off x="7626555" y="2299792"/>
            <a:ext cx="2839186" cy="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BE62C6BF-4E27-4A03-827F-D4BDFD01EE9F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>
            <a:off x="7730276" y="3651555"/>
            <a:ext cx="2735465" cy="4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E354EAE1-7AAB-4F21-A8DC-151FB22DB040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 flipV="1">
            <a:off x="7686565" y="4959585"/>
            <a:ext cx="2729294" cy="1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标题 1">
            <a:extLst>
              <a:ext uri="{FF2B5EF4-FFF2-40B4-BE49-F238E27FC236}">
                <a16:creationId xmlns:a16="http://schemas.microsoft.com/office/drawing/2014/main" id="{23A51018-831D-44A4-B794-575011B7E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69" y="427447"/>
            <a:ext cx="10515600" cy="1325563"/>
          </a:xfrm>
        </p:spPr>
        <p:txBody>
          <a:bodyPr/>
          <a:lstStyle/>
          <a:p>
            <a:r>
              <a:rPr lang="zh-CN" altLang="en-US" dirty="0"/>
              <a:t>知识图谱三元组类型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9AECCF1-0A14-4C23-9A3A-CDA8BCB2638A}"/>
              </a:ext>
            </a:extLst>
          </p:cNvPr>
          <p:cNvSpPr/>
          <p:nvPr/>
        </p:nvSpPr>
        <p:spPr>
          <a:xfrm>
            <a:off x="644190" y="5846867"/>
            <a:ext cx="1278257" cy="7883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子概念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C3178696-4F3C-4B1C-AA00-08ABBB5051DD}"/>
              </a:ext>
            </a:extLst>
          </p:cNvPr>
          <p:cNvSpPr/>
          <p:nvPr/>
        </p:nvSpPr>
        <p:spPr>
          <a:xfrm>
            <a:off x="2121769" y="5622460"/>
            <a:ext cx="1416138" cy="5058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Subclass-of</a:t>
            </a:r>
            <a:endParaRPr lang="zh-CN" altLang="en-US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6245BB95-0A1D-4439-B6DC-B645E3B84CB7}"/>
              </a:ext>
            </a:extLst>
          </p:cNvPr>
          <p:cNvSpPr/>
          <p:nvPr/>
        </p:nvSpPr>
        <p:spPr>
          <a:xfrm>
            <a:off x="3790641" y="5877774"/>
            <a:ext cx="1278257" cy="71154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父概念</a:t>
            </a:r>
          </a:p>
        </p:txBody>
      </p:sp>
      <p:cxnSp>
        <p:nvCxnSpPr>
          <p:cNvPr id="105" name="直接箭头连接符 104">
            <a:extLst>
              <a:ext uri="{FF2B5EF4-FFF2-40B4-BE49-F238E27FC236}">
                <a16:creationId xmlns:a16="http://schemas.microsoft.com/office/drawing/2014/main" id="{CEC127A2-167D-49CC-AC1F-C74D999CFB67}"/>
              </a:ext>
            </a:extLst>
          </p:cNvPr>
          <p:cNvCxnSpPr>
            <a:cxnSpLocks/>
            <a:stCxn id="102" idx="3"/>
            <a:endCxn id="104" idx="1"/>
          </p:cNvCxnSpPr>
          <p:nvPr/>
        </p:nvCxnSpPr>
        <p:spPr>
          <a:xfrm flipV="1">
            <a:off x="1922447" y="6233546"/>
            <a:ext cx="1868194" cy="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5">
            <a:extLst>
              <a:ext uri="{FF2B5EF4-FFF2-40B4-BE49-F238E27FC236}">
                <a16:creationId xmlns:a16="http://schemas.microsoft.com/office/drawing/2014/main" id="{CFB93315-FE88-4F2C-AD0D-65D8E167256F}"/>
              </a:ext>
            </a:extLst>
          </p:cNvPr>
          <p:cNvSpPr/>
          <p:nvPr/>
        </p:nvSpPr>
        <p:spPr>
          <a:xfrm>
            <a:off x="6279758" y="5802082"/>
            <a:ext cx="1416138" cy="76762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985</a:t>
            </a:r>
            <a:r>
              <a:rPr lang="zh-CN" altLang="en-US" dirty="0"/>
              <a:t>高校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610136F7-5B6B-4441-B120-8834EE729B7D}"/>
              </a:ext>
            </a:extLst>
          </p:cNvPr>
          <p:cNvSpPr/>
          <p:nvPr/>
        </p:nvSpPr>
        <p:spPr>
          <a:xfrm>
            <a:off x="8424064" y="5527664"/>
            <a:ext cx="1347888" cy="50582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Subclass-of</a:t>
            </a:r>
            <a:endParaRPr lang="zh-CN" altLang="en-US" dirty="0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016474E2-68BD-4A53-B344-6C3F5F4760C9}"/>
              </a:ext>
            </a:extLst>
          </p:cNvPr>
          <p:cNvSpPr/>
          <p:nvPr/>
        </p:nvSpPr>
        <p:spPr>
          <a:xfrm>
            <a:off x="10386070" y="5879620"/>
            <a:ext cx="1328139" cy="65097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学校</a:t>
            </a:r>
          </a:p>
        </p:txBody>
      </p: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D51117E8-C143-4869-AD49-819F7630EA41}"/>
              </a:ext>
            </a:extLst>
          </p:cNvPr>
          <p:cNvCxnSpPr>
            <a:cxnSpLocks/>
            <a:stCxn id="106" idx="3"/>
            <a:endCxn id="108" idx="1"/>
          </p:cNvCxnSpPr>
          <p:nvPr/>
        </p:nvCxnSpPr>
        <p:spPr>
          <a:xfrm>
            <a:off x="7695896" y="6185894"/>
            <a:ext cx="2690174" cy="19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891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30687-5418-4CD1-9596-A4983D36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知识图谱的分层架构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DFC305-8B3A-4728-ADB3-01D29121D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5449"/>
            <a:ext cx="10058400" cy="4599671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在逻辑上，知识图谱分为两个层级</a:t>
            </a:r>
            <a:endParaRPr lang="en-US" altLang="zh-CN" sz="3600" dirty="0"/>
          </a:p>
          <a:p>
            <a:pPr lvl="1"/>
            <a:r>
              <a:rPr lang="zh-CN" altLang="en-US" sz="3600" dirty="0"/>
              <a:t>模式层（</a:t>
            </a:r>
            <a:r>
              <a:rPr lang="en-US" altLang="zh-CN" sz="3600" dirty="0"/>
              <a:t>schema layer</a:t>
            </a:r>
            <a:r>
              <a:rPr lang="zh-CN" altLang="en-US" sz="3600" dirty="0"/>
              <a:t>）</a:t>
            </a:r>
            <a:endParaRPr lang="en-US" altLang="zh-CN" sz="3600" dirty="0"/>
          </a:p>
          <a:p>
            <a:pPr lvl="2"/>
            <a:r>
              <a:rPr lang="zh-CN" altLang="en-US" sz="3200" dirty="0"/>
              <a:t>数据的模式，对数据层的提炼</a:t>
            </a:r>
            <a:endParaRPr lang="en-US" altLang="zh-CN" sz="3200" dirty="0"/>
          </a:p>
          <a:p>
            <a:pPr lvl="1"/>
            <a:r>
              <a:rPr lang="zh-CN" altLang="en-US" sz="3600" dirty="0"/>
              <a:t>数据层（</a:t>
            </a:r>
            <a:r>
              <a:rPr lang="en-US" altLang="zh-CN" sz="3600" dirty="0"/>
              <a:t>data layer</a:t>
            </a:r>
            <a:r>
              <a:rPr lang="zh-CN" altLang="en-US" sz="3600" dirty="0"/>
              <a:t>）：也叫实例层</a:t>
            </a:r>
            <a:endParaRPr lang="en-US" altLang="zh-CN" sz="3600" dirty="0"/>
          </a:p>
          <a:p>
            <a:pPr lvl="2"/>
            <a:r>
              <a:rPr lang="zh-CN" altLang="en-US" sz="3200" dirty="0"/>
              <a:t>存储具体的数据信息</a:t>
            </a:r>
            <a:endParaRPr lang="en-US" altLang="zh-CN" sz="3200" dirty="0"/>
          </a:p>
          <a:p>
            <a:r>
              <a:rPr lang="zh-CN" altLang="en-US" sz="3800" dirty="0"/>
              <a:t>类比数据库的表结构和表数据。</a:t>
            </a:r>
            <a:endParaRPr lang="en-US" altLang="zh-CN" sz="3800" dirty="0"/>
          </a:p>
        </p:txBody>
      </p:sp>
    </p:spTree>
    <p:extLst>
      <p:ext uri="{BB962C8B-B14F-4D97-AF65-F5344CB8AC3E}">
        <p14:creationId xmlns:p14="http://schemas.microsoft.com/office/powerpoint/2010/main" val="338068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E27756-0BD8-47E4-AC4A-81560697C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AE7F17-C67D-4FAD-9435-DD4E26ADA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知识图谱概述</a:t>
            </a:r>
            <a:endParaRPr lang="en-US" altLang="zh-CN" sz="3200" dirty="0"/>
          </a:p>
          <a:p>
            <a:r>
              <a:rPr lang="zh-CN" altLang="en-US" sz="3200" dirty="0"/>
              <a:t>知识图谱的构建</a:t>
            </a:r>
            <a:endParaRPr lang="en-US" altLang="zh-CN" sz="3200" dirty="0"/>
          </a:p>
          <a:p>
            <a:r>
              <a:rPr lang="zh-CN" altLang="en-US" sz="3200" dirty="0"/>
              <a:t>知识图谱的存储</a:t>
            </a:r>
            <a:endParaRPr lang="en-US" altLang="zh-CN" sz="3200" dirty="0"/>
          </a:p>
          <a:p>
            <a:r>
              <a:rPr lang="zh-CN" altLang="en-US" sz="3200" dirty="0"/>
              <a:t>知识图谱的应用：以推荐系统为例</a:t>
            </a:r>
          </a:p>
        </p:txBody>
      </p:sp>
    </p:spTree>
    <p:extLst>
      <p:ext uri="{BB962C8B-B14F-4D97-AF65-F5344CB8AC3E}">
        <p14:creationId xmlns:p14="http://schemas.microsoft.com/office/powerpoint/2010/main" val="783463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7B29E7E-AAA3-45AD-A9DF-D153F0325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57175"/>
            <a:ext cx="12192001" cy="651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105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95645-E29B-41B9-B807-775EBE1B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知识图谱的构建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DB07D2-9CD6-4925-AC5E-CC7ED81B9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34550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知识图谱构建的分类</a:t>
            </a:r>
            <a:endParaRPr lang="en-US" altLang="zh-CN" dirty="0"/>
          </a:p>
          <a:p>
            <a:r>
              <a:rPr lang="zh-CN" altLang="en-US" dirty="0"/>
              <a:t>知识图谱的本体构建</a:t>
            </a:r>
            <a:endParaRPr lang="en-US" altLang="zh-CN" dirty="0"/>
          </a:p>
          <a:p>
            <a:r>
              <a:rPr lang="zh-CN" altLang="en-US" dirty="0"/>
              <a:t>自动化构建：实体识别，关系分类，实体消歧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7862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F39FDE4-8282-46BF-93CB-86EA88A294F4}"/>
              </a:ext>
            </a:extLst>
          </p:cNvPr>
          <p:cNvGrpSpPr/>
          <p:nvPr/>
        </p:nvGrpSpPr>
        <p:grpSpPr>
          <a:xfrm>
            <a:off x="88036" y="35310"/>
            <a:ext cx="11939495" cy="6226594"/>
            <a:chOff x="88036" y="35310"/>
            <a:chExt cx="11939495" cy="622659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C501B188-2195-4012-9DAC-B7C21DBFFF34}"/>
                </a:ext>
              </a:extLst>
            </p:cNvPr>
            <p:cNvSpPr/>
            <p:nvPr/>
          </p:nvSpPr>
          <p:spPr>
            <a:xfrm>
              <a:off x="5042892" y="1839951"/>
              <a:ext cx="2319923" cy="144816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知识图谱构建分类</a:t>
              </a: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E7145A01-79DD-4556-BFF6-E998898F38BF}"/>
                </a:ext>
              </a:extLst>
            </p:cNvPr>
            <p:cNvSpPr/>
            <p:nvPr/>
          </p:nvSpPr>
          <p:spPr>
            <a:xfrm>
              <a:off x="7664132" y="5092380"/>
              <a:ext cx="2291110" cy="11695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自下而上</a:t>
              </a: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97C36A67-FD73-48FA-92FD-8766FF5651F2}"/>
                </a:ext>
              </a:extLst>
            </p:cNvPr>
            <p:cNvSpPr/>
            <p:nvPr/>
          </p:nvSpPr>
          <p:spPr>
            <a:xfrm>
              <a:off x="2572916" y="5092380"/>
              <a:ext cx="2291110" cy="116952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自上而下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FD5FA7B-CE2D-44C4-9344-56684F178295}"/>
                </a:ext>
              </a:extLst>
            </p:cNvPr>
            <p:cNvSpPr/>
            <p:nvPr/>
          </p:nvSpPr>
          <p:spPr>
            <a:xfrm>
              <a:off x="164468" y="36641"/>
              <a:ext cx="1862499" cy="1293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结构化数据</a:t>
              </a: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5693D47E-DBF5-4D5D-B2E2-26F01EBEA0B4}"/>
                </a:ext>
              </a:extLst>
            </p:cNvPr>
            <p:cNvSpPr/>
            <p:nvPr/>
          </p:nvSpPr>
          <p:spPr>
            <a:xfrm>
              <a:off x="88036" y="1409140"/>
              <a:ext cx="1862501" cy="1293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半结构化数据</a:t>
              </a: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AA1EDE4F-B4EF-4AD0-9D74-278403B23D83}"/>
                </a:ext>
              </a:extLst>
            </p:cNvPr>
            <p:cNvSpPr/>
            <p:nvPr/>
          </p:nvSpPr>
          <p:spPr>
            <a:xfrm>
              <a:off x="2725078" y="901016"/>
              <a:ext cx="1862499" cy="1293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where</a:t>
              </a:r>
              <a:endParaRPr lang="zh-CN" altLang="en-US" sz="28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61721CA-CD98-4B94-ABD3-A0DAC1949D5F}"/>
                </a:ext>
              </a:extLst>
            </p:cNvPr>
            <p:cNvSpPr/>
            <p:nvPr/>
          </p:nvSpPr>
          <p:spPr>
            <a:xfrm>
              <a:off x="5179495" y="3817415"/>
              <a:ext cx="2046716" cy="1293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how</a:t>
              </a:r>
              <a:endParaRPr lang="zh-CN" altLang="en-US" sz="2800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BD76D40-2F4E-4EDC-97F7-9D70D94A6E4C}"/>
                </a:ext>
              </a:extLst>
            </p:cNvPr>
            <p:cNvSpPr/>
            <p:nvPr/>
          </p:nvSpPr>
          <p:spPr>
            <a:xfrm>
              <a:off x="7664132" y="901015"/>
              <a:ext cx="1717288" cy="1293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/>
                <a:t>who</a:t>
              </a:r>
              <a:endParaRPr lang="zh-CN" altLang="en-US" sz="2800" dirty="0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DBD8DF8-642F-48D9-B752-7EE9EE191A19}"/>
                </a:ext>
              </a:extLst>
            </p:cNvPr>
            <p:cNvSpPr/>
            <p:nvPr/>
          </p:nvSpPr>
          <p:spPr>
            <a:xfrm>
              <a:off x="10116482" y="35310"/>
              <a:ext cx="1911049" cy="1293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众包构建</a:t>
              </a: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EB224D64-9921-403C-BBC2-D7F1F0855439}"/>
                </a:ext>
              </a:extLst>
            </p:cNvPr>
            <p:cNvSpPr/>
            <p:nvPr/>
          </p:nvSpPr>
          <p:spPr>
            <a:xfrm>
              <a:off x="10116483" y="1547786"/>
              <a:ext cx="1911048" cy="1293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自动化构建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ECE2C8D-1BBA-4485-A1DE-357E89C18B75}"/>
                </a:ext>
              </a:extLst>
            </p:cNvPr>
            <p:cNvSpPr/>
            <p:nvPr/>
          </p:nvSpPr>
          <p:spPr>
            <a:xfrm>
              <a:off x="88036" y="2782229"/>
              <a:ext cx="1823013" cy="129354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非结构化数据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395C67A-EE4B-40CE-950F-964A7A5ABD3A}"/>
                </a:ext>
              </a:extLst>
            </p:cNvPr>
            <p:cNvCxnSpPr>
              <a:stCxn id="8" idx="2"/>
              <a:endCxn id="6" idx="6"/>
            </p:cNvCxnSpPr>
            <p:nvPr/>
          </p:nvCxnSpPr>
          <p:spPr>
            <a:xfrm flipH="1" flipV="1">
              <a:off x="2026967" y="683412"/>
              <a:ext cx="698111" cy="86437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ACDBE02-8F82-45FE-B612-724470F49E3F}"/>
                </a:ext>
              </a:extLst>
            </p:cNvPr>
            <p:cNvCxnSpPr>
              <a:cxnSpLocks/>
              <a:stCxn id="8" idx="2"/>
              <a:endCxn id="7" idx="6"/>
            </p:cNvCxnSpPr>
            <p:nvPr/>
          </p:nvCxnSpPr>
          <p:spPr>
            <a:xfrm flipH="1">
              <a:off x="1950537" y="1547787"/>
              <a:ext cx="774541" cy="50812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8EAC819C-E205-4F05-A488-29853265A7B6}"/>
                </a:ext>
              </a:extLst>
            </p:cNvPr>
            <p:cNvCxnSpPr>
              <a:cxnSpLocks/>
              <a:stCxn id="3" idx="2"/>
              <a:endCxn id="8" idx="6"/>
            </p:cNvCxnSpPr>
            <p:nvPr/>
          </p:nvCxnSpPr>
          <p:spPr>
            <a:xfrm flipH="1" flipV="1">
              <a:off x="4587577" y="1547787"/>
              <a:ext cx="455315" cy="101624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8D7944E5-CADC-4CF9-A268-865999060985}"/>
                </a:ext>
              </a:extLst>
            </p:cNvPr>
            <p:cNvCxnSpPr>
              <a:cxnSpLocks/>
              <a:stCxn id="3" idx="4"/>
              <a:endCxn id="9" idx="0"/>
            </p:cNvCxnSpPr>
            <p:nvPr/>
          </p:nvCxnSpPr>
          <p:spPr>
            <a:xfrm flipH="1">
              <a:off x="6202853" y="3288120"/>
              <a:ext cx="1" cy="52929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27004025-02FD-4664-930D-7E3E58BACA8E}"/>
                </a:ext>
              </a:extLst>
            </p:cNvPr>
            <p:cNvCxnSpPr>
              <a:cxnSpLocks/>
              <a:stCxn id="3" idx="6"/>
              <a:endCxn id="10" idx="2"/>
            </p:cNvCxnSpPr>
            <p:nvPr/>
          </p:nvCxnSpPr>
          <p:spPr>
            <a:xfrm flipV="1">
              <a:off x="7362815" y="1547786"/>
              <a:ext cx="301317" cy="101625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70E8FFC4-7E07-4497-A788-760A8A6897AB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 flipV="1">
              <a:off x="9381420" y="682081"/>
              <a:ext cx="735062" cy="86570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A04EAA85-8852-4C92-B528-710AB86AB20A}"/>
                </a:ext>
              </a:extLst>
            </p:cNvPr>
            <p:cNvCxnSpPr>
              <a:cxnSpLocks/>
              <a:stCxn id="10" idx="6"/>
              <a:endCxn id="12" idx="2"/>
            </p:cNvCxnSpPr>
            <p:nvPr/>
          </p:nvCxnSpPr>
          <p:spPr>
            <a:xfrm>
              <a:off x="9381420" y="1547786"/>
              <a:ext cx="735063" cy="64677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BC8FEAEB-1626-4A6A-94F8-9D36C6D025ED}"/>
                </a:ext>
              </a:extLst>
            </p:cNvPr>
            <p:cNvCxnSpPr>
              <a:cxnSpLocks/>
              <a:stCxn id="8" idx="2"/>
              <a:endCxn id="13" idx="6"/>
            </p:cNvCxnSpPr>
            <p:nvPr/>
          </p:nvCxnSpPr>
          <p:spPr>
            <a:xfrm flipH="1">
              <a:off x="1911049" y="1547787"/>
              <a:ext cx="814029" cy="18812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50764A10-38AD-4886-BEF8-E50162633DE6}"/>
                </a:ext>
              </a:extLst>
            </p:cNvPr>
            <p:cNvCxnSpPr>
              <a:cxnSpLocks/>
              <a:stCxn id="9" idx="4"/>
              <a:endCxn id="5" idx="7"/>
            </p:cNvCxnSpPr>
            <p:nvPr/>
          </p:nvCxnSpPr>
          <p:spPr>
            <a:xfrm flipH="1">
              <a:off x="4528501" y="5110956"/>
              <a:ext cx="1674352" cy="1526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A10C7974-91B7-4DA0-8528-42D9CDC4DA2E}"/>
                </a:ext>
              </a:extLst>
            </p:cNvPr>
            <p:cNvCxnSpPr>
              <a:cxnSpLocks/>
              <a:stCxn id="9" idx="4"/>
              <a:endCxn id="4" idx="1"/>
            </p:cNvCxnSpPr>
            <p:nvPr/>
          </p:nvCxnSpPr>
          <p:spPr>
            <a:xfrm>
              <a:off x="6202853" y="5110956"/>
              <a:ext cx="1796804" cy="15269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8658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2A9FD-6820-4BCF-83F5-35622B595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知识图谱的构建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F8F60E-B3C2-4CAB-B1D7-8AF0BF847E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37360"/>
            <a:ext cx="9920125" cy="4397750"/>
          </a:xfrm>
        </p:spPr>
        <p:txBody>
          <a:bodyPr>
            <a:noAutofit/>
          </a:bodyPr>
          <a:lstStyle/>
          <a:p>
            <a:r>
              <a:rPr lang="zh-CN" altLang="en-US" sz="3000" b="1" dirty="0"/>
              <a:t>自上向下的构建方式：</a:t>
            </a:r>
            <a:r>
              <a:rPr lang="zh-CN" altLang="en-US" sz="3000" dirty="0"/>
              <a:t>先确定知识图谱的模式层，再将实体加入到知识库</a:t>
            </a:r>
            <a:endParaRPr lang="en-US" altLang="zh-CN" sz="3000" dirty="0"/>
          </a:p>
          <a:p>
            <a:r>
              <a:rPr lang="zh-CN" altLang="en-US" sz="3000" b="1" dirty="0"/>
              <a:t>自下向上的构建方式：</a:t>
            </a:r>
            <a:r>
              <a:rPr lang="zh-CN" altLang="en-US" sz="3000" dirty="0"/>
              <a:t>先确定知识图谱的数据层，然后提取数据的模式。</a:t>
            </a:r>
            <a:endParaRPr lang="en-US" altLang="zh-CN" sz="3000" dirty="0"/>
          </a:p>
          <a:p>
            <a:r>
              <a:rPr lang="zh-CN" altLang="en-US" sz="3000" b="1" dirty="0"/>
              <a:t>行业知识图谱（也叫领域知识图谱）</a:t>
            </a:r>
            <a:r>
              <a:rPr lang="zh-CN" altLang="en-US" sz="3000" dirty="0"/>
              <a:t>容易确定模式层，多采用自上向下的构建方式</a:t>
            </a:r>
            <a:endParaRPr lang="en-US" altLang="zh-CN" sz="3000" dirty="0"/>
          </a:p>
          <a:p>
            <a:r>
              <a:rPr lang="zh-CN" altLang="en-US" sz="3000" b="1" dirty="0"/>
              <a:t>通用知识图谱</a:t>
            </a:r>
            <a:r>
              <a:rPr lang="zh-CN" altLang="en-US" sz="3000" dirty="0"/>
              <a:t>覆盖广，数据模式随数据增长不断演变，多采用自下而上的构建方式</a:t>
            </a:r>
            <a:endParaRPr lang="en-US" altLang="zh-CN" sz="3000" dirty="0"/>
          </a:p>
          <a:p>
            <a:r>
              <a:rPr lang="zh-CN" altLang="en-US" sz="3000" dirty="0"/>
              <a:t>知识图谱可以只有数据层，没有模式层。</a:t>
            </a:r>
            <a:endParaRPr lang="en-US" altLang="zh-CN" sz="3000" dirty="0"/>
          </a:p>
          <a:p>
            <a:endParaRPr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282412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D5ECF-BBD8-4AB3-B2F4-8FF549EE5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381" y="107017"/>
            <a:ext cx="10058400" cy="1271830"/>
          </a:xfrm>
        </p:spPr>
        <p:txBody>
          <a:bodyPr/>
          <a:lstStyle/>
          <a:p>
            <a:r>
              <a:rPr lang="zh-CN" altLang="en-US" dirty="0"/>
              <a:t>领域本体构建（模式层构建）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11980-E84E-4F50-8538-ACBE6961A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94" y="1763121"/>
            <a:ext cx="6833418" cy="5408387"/>
          </a:xfrm>
        </p:spPr>
        <p:txBody>
          <a:bodyPr>
            <a:normAutofit/>
          </a:bodyPr>
          <a:lstStyle/>
          <a:p>
            <a:r>
              <a:rPr lang="zh-CN" altLang="en-US" sz="1800" b="1" dirty="0"/>
              <a:t>领域</a:t>
            </a:r>
            <a:r>
              <a:rPr lang="zh-CN" altLang="en-US" sz="1800" dirty="0"/>
              <a:t>（</a:t>
            </a:r>
            <a:r>
              <a:rPr lang="en-US" altLang="zh-CN" sz="1800" b="1" dirty="0"/>
              <a:t> domain </a:t>
            </a:r>
            <a:r>
              <a:rPr lang="zh-CN" altLang="en-US" sz="1800" dirty="0"/>
              <a:t>）。一个本体描述的是一个领域，比如要描述的领域是「大学」。</a:t>
            </a:r>
            <a:endParaRPr lang="en-US" altLang="zh-CN" sz="1800" dirty="0"/>
          </a:p>
          <a:p>
            <a:r>
              <a:rPr lang="zh-CN" altLang="en-US" sz="1800" b="1" dirty="0"/>
              <a:t>术语</a:t>
            </a:r>
            <a:r>
              <a:rPr lang="zh-CN" altLang="en-US" sz="1800" dirty="0"/>
              <a:t>（</a:t>
            </a:r>
            <a:r>
              <a:rPr lang="en-US" altLang="zh-CN" sz="1800" b="1" dirty="0"/>
              <a:t> term </a:t>
            </a:r>
            <a:r>
              <a:rPr lang="zh-CN" altLang="en-US" sz="1800" dirty="0"/>
              <a:t>） 。指给定领域中的重要概念（词汇表）。比如大学领域有「教职工」 、 「学生」 、 「课程」等等概念。</a:t>
            </a:r>
            <a:endParaRPr lang="en-US" altLang="zh-CN" sz="1800" dirty="0"/>
          </a:p>
          <a:p>
            <a:r>
              <a:rPr lang="zh-CN" altLang="en-US" sz="1800" b="1" dirty="0"/>
              <a:t>术语之间的关系</a:t>
            </a:r>
            <a:r>
              <a:rPr lang="zh-CN" altLang="en-US" sz="1800" dirty="0"/>
              <a:t>。包括概念的层次结构（</a:t>
            </a:r>
            <a:r>
              <a:rPr lang="en-US" altLang="zh-CN" sz="1800" b="1" dirty="0"/>
              <a:t> taxonomy </a:t>
            </a:r>
            <a:r>
              <a:rPr lang="zh-CN" altLang="en-US" sz="1800" dirty="0"/>
              <a:t>） ，包括并列关系、上下位关系等。</a:t>
            </a:r>
            <a:endParaRPr lang="en-US" altLang="zh-CN" sz="1800" dirty="0"/>
          </a:p>
          <a:p>
            <a:pPr lvl="1"/>
            <a:r>
              <a:rPr lang="zh-CN" altLang="en-US" dirty="0"/>
              <a:t>比如教职工是在职教师和研究人员的上位概念（父类）</a:t>
            </a:r>
            <a:endParaRPr lang="en-US" altLang="zh-CN" dirty="0"/>
          </a:p>
          <a:p>
            <a:pPr lvl="1"/>
            <a:r>
              <a:rPr lang="zh-CN" altLang="en-US" dirty="0"/>
              <a:t>学生是本科生、研究生的父类；研究生是硕士、博士的父类等等。</a:t>
            </a:r>
            <a:endParaRPr lang="en-US" altLang="zh-CN" dirty="0"/>
          </a:p>
          <a:p>
            <a:r>
              <a:rPr lang="zh-CN" altLang="en-US" sz="1800" b="1" dirty="0"/>
              <a:t>词汇表外延的规则</a:t>
            </a:r>
            <a:endParaRPr lang="en-US" altLang="zh-CN" sz="1800" dirty="0"/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属性和关系（例如：</a:t>
            </a:r>
            <a:r>
              <a:rPr lang="en-US" altLang="zh-CN" dirty="0">
                <a:solidFill>
                  <a:schemeClr val="tx1"/>
                </a:solidFill>
              </a:rPr>
              <a:t>X</a:t>
            </a:r>
            <a:r>
              <a:rPr lang="zh-CN" altLang="en-US" dirty="0">
                <a:solidFill>
                  <a:schemeClr val="tx1"/>
                </a:solidFill>
              </a:rPr>
              <a:t>教</a:t>
            </a:r>
            <a:r>
              <a:rPr lang="en-US" altLang="zh-CN" dirty="0">
                <a:solidFill>
                  <a:schemeClr val="tx1"/>
                </a:solidFill>
              </a:rPr>
              <a:t>Y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值约束（例如：只有教职工才能授课）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不相交描述（例如：教职工和其他员工不相交）</a:t>
            </a:r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</a:rPr>
              <a:t>对象间逻辑关系的规定（例如：一个系至少要有</a:t>
            </a:r>
            <a:r>
              <a:rPr lang="en-US" altLang="zh-CN" dirty="0">
                <a:solidFill>
                  <a:schemeClr val="tx1"/>
                </a:solidFill>
              </a:rPr>
              <a:t>10</a:t>
            </a:r>
            <a:r>
              <a:rPr lang="zh-CN" altLang="en-US" dirty="0">
                <a:solidFill>
                  <a:schemeClr val="tx1"/>
                </a:solidFill>
              </a:rPr>
              <a:t>个教职工）</a:t>
            </a:r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6929C628-A5C7-41B6-BC03-F065DE30751A}"/>
              </a:ext>
            </a:extLst>
          </p:cNvPr>
          <p:cNvGrpSpPr/>
          <p:nvPr/>
        </p:nvGrpSpPr>
        <p:grpSpPr>
          <a:xfrm>
            <a:off x="6937682" y="164045"/>
            <a:ext cx="5254318" cy="6693954"/>
            <a:chOff x="85492" y="157295"/>
            <a:chExt cx="12114548" cy="6035349"/>
          </a:xfrm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C487CB97-6716-4404-9946-67283E8C7ED4}"/>
                </a:ext>
              </a:extLst>
            </p:cNvPr>
            <p:cNvSpPr/>
            <p:nvPr/>
          </p:nvSpPr>
          <p:spPr>
            <a:xfrm>
              <a:off x="3727321" y="157295"/>
              <a:ext cx="4419396" cy="75557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大学师生员工</a:t>
              </a: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B71897F-CECD-401F-9C2F-04668DAAAAAC}"/>
                </a:ext>
              </a:extLst>
            </p:cNvPr>
            <p:cNvSpPr/>
            <p:nvPr/>
          </p:nvSpPr>
          <p:spPr>
            <a:xfrm>
              <a:off x="1547254" y="1328726"/>
              <a:ext cx="1583472" cy="116543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教工</a:t>
              </a: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A4943656-222A-44D7-9FAB-8C35C76E95B7}"/>
                </a:ext>
              </a:extLst>
            </p:cNvPr>
            <p:cNvSpPr/>
            <p:nvPr/>
          </p:nvSpPr>
          <p:spPr>
            <a:xfrm>
              <a:off x="9289203" y="1328726"/>
              <a:ext cx="1583472" cy="116543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学生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500D7079-AC6A-4902-9E7D-4F5C7BA484DE}"/>
                </a:ext>
              </a:extLst>
            </p:cNvPr>
            <p:cNvSpPr/>
            <p:nvPr/>
          </p:nvSpPr>
          <p:spPr>
            <a:xfrm>
              <a:off x="194304" y="3233726"/>
              <a:ext cx="1583472" cy="116543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教职工</a:t>
              </a: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8D1402D0-CB54-4CB1-882F-027FF4A7071A}"/>
                </a:ext>
              </a:extLst>
            </p:cNvPr>
            <p:cNvSpPr/>
            <p:nvPr/>
          </p:nvSpPr>
          <p:spPr>
            <a:xfrm>
              <a:off x="2799869" y="3233725"/>
              <a:ext cx="1583472" cy="116543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行政人员</a:t>
              </a: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18C17336-70F9-4A67-9E84-E76BDC342530}"/>
                </a:ext>
              </a:extLst>
            </p:cNvPr>
            <p:cNvSpPr/>
            <p:nvPr/>
          </p:nvSpPr>
          <p:spPr>
            <a:xfrm>
              <a:off x="5405435" y="3233725"/>
              <a:ext cx="1583472" cy="116543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技术支持人员</a:t>
              </a: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9E2F9CE0-7A81-4A04-A24F-E5D58A453192}"/>
                </a:ext>
              </a:extLst>
            </p:cNvPr>
            <p:cNvSpPr/>
            <p:nvPr/>
          </p:nvSpPr>
          <p:spPr>
            <a:xfrm>
              <a:off x="8011000" y="3233725"/>
              <a:ext cx="1583472" cy="116543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本科生</a:t>
              </a: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7B04F945-71AC-4E53-8D53-1A5D1C8E0BF3}"/>
                </a:ext>
              </a:extLst>
            </p:cNvPr>
            <p:cNvSpPr/>
            <p:nvPr/>
          </p:nvSpPr>
          <p:spPr>
            <a:xfrm>
              <a:off x="10616568" y="3233725"/>
              <a:ext cx="1583472" cy="1165431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研究生</a:t>
              </a: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FC8A9E10-9965-4931-AE69-AC63C4F577F6}"/>
                </a:ext>
              </a:extLst>
            </p:cNvPr>
            <p:cNvSpPr/>
            <p:nvPr/>
          </p:nvSpPr>
          <p:spPr>
            <a:xfrm>
              <a:off x="85492" y="5199886"/>
              <a:ext cx="1583473" cy="9701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在职教师</a:t>
              </a: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54CE991-E9D1-45C7-AD82-1C962DA17BA2}"/>
                </a:ext>
              </a:extLst>
            </p:cNvPr>
            <p:cNvSpPr/>
            <p:nvPr/>
          </p:nvSpPr>
          <p:spPr>
            <a:xfrm>
              <a:off x="2143848" y="5222488"/>
              <a:ext cx="1583473" cy="970156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研究人员</a:t>
              </a:r>
            </a:p>
          </p:txBody>
        </p: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56B607FC-FEA9-4D19-840C-90045BBE78D8}"/>
                </a:ext>
              </a:extLst>
            </p:cNvPr>
            <p:cNvCxnSpPr>
              <a:cxnSpLocks/>
              <a:stCxn id="39" idx="4"/>
              <a:endCxn id="40" idx="0"/>
            </p:cNvCxnSpPr>
            <p:nvPr/>
          </p:nvCxnSpPr>
          <p:spPr>
            <a:xfrm flipH="1">
              <a:off x="2338991" y="912866"/>
              <a:ext cx="3598029" cy="415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95519269-40A9-45EB-A472-BFAB58A72E03}"/>
                </a:ext>
              </a:extLst>
            </p:cNvPr>
            <p:cNvCxnSpPr>
              <a:cxnSpLocks/>
              <a:stCxn id="39" idx="4"/>
              <a:endCxn id="41" idx="0"/>
            </p:cNvCxnSpPr>
            <p:nvPr/>
          </p:nvCxnSpPr>
          <p:spPr>
            <a:xfrm>
              <a:off x="5937020" y="912866"/>
              <a:ext cx="4143921" cy="415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箭头连接符 51">
              <a:extLst>
                <a:ext uri="{FF2B5EF4-FFF2-40B4-BE49-F238E27FC236}">
                  <a16:creationId xmlns:a16="http://schemas.microsoft.com/office/drawing/2014/main" id="{73E17272-FBF8-4606-B914-DAD9226F3980}"/>
                </a:ext>
              </a:extLst>
            </p:cNvPr>
            <p:cNvCxnSpPr>
              <a:cxnSpLocks/>
              <a:stCxn id="40" idx="4"/>
              <a:endCxn id="42" idx="0"/>
            </p:cNvCxnSpPr>
            <p:nvPr/>
          </p:nvCxnSpPr>
          <p:spPr>
            <a:xfrm flipH="1">
              <a:off x="986041" y="2494156"/>
              <a:ext cx="1352950" cy="739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箭头连接符 52">
              <a:extLst>
                <a:ext uri="{FF2B5EF4-FFF2-40B4-BE49-F238E27FC236}">
                  <a16:creationId xmlns:a16="http://schemas.microsoft.com/office/drawing/2014/main" id="{D49753BF-866C-426A-BFB4-C65CF8C3E7BA}"/>
                </a:ext>
              </a:extLst>
            </p:cNvPr>
            <p:cNvCxnSpPr>
              <a:cxnSpLocks/>
              <a:stCxn id="40" idx="4"/>
              <a:endCxn id="43" idx="0"/>
            </p:cNvCxnSpPr>
            <p:nvPr/>
          </p:nvCxnSpPr>
          <p:spPr>
            <a:xfrm>
              <a:off x="2338991" y="2494156"/>
              <a:ext cx="1252615" cy="739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箭头连接符 53">
              <a:extLst>
                <a:ext uri="{FF2B5EF4-FFF2-40B4-BE49-F238E27FC236}">
                  <a16:creationId xmlns:a16="http://schemas.microsoft.com/office/drawing/2014/main" id="{01115ED3-F570-404F-925E-BFE83097260B}"/>
                </a:ext>
              </a:extLst>
            </p:cNvPr>
            <p:cNvCxnSpPr>
              <a:cxnSpLocks/>
              <a:stCxn id="40" idx="4"/>
              <a:endCxn id="44" idx="0"/>
            </p:cNvCxnSpPr>
            <p:nvPr/>
          </p:nvCxnSpPr>
          <p:spPr>
            <a:xfrm>
              <a:off x="2338991" y="2494156"/>
              <a:ext cx="3858181" cy="739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>
              <a:extLst>
                <a:ext uri="{FF2B5EF4-FFF2-40B4-BE49-F238E27FC236}">
                  <a16:creationId xmlns:a16="http://schemas.microsoft.com/office/drawing/2014/main" id="{C74FF716-535C-41A6-A57C-2EAF052CB3AF}"/>
                </a:ext>
              </a:extLst>
            </p:cNvPr>
            <p:cNvCxnSpPr>
              <a:cxnSpLocks/>
              <a:stCxn id="42" idx="4"/>
              <a:endCxn id="47" idx="0"/>
            </p:cNvCxnSpPr>
            <p:nvPr/>
          </p:nvCxnSpPr>
          <p:spPr>
            <a:xfrm flipH="1">
              <a:off x="877229" y="4399155"/>
              <a:ext cx="108812" cy="8007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726545D2-3CF1-4B4F-839D-51C72B67FE9C}"/>
                </a:ext>
              </a:extLst>
            </p:cNvPr>
            <p:cNvCxnSpPr>
              <a:cxnSpLocks/>
              <a:stCxn id="42" idx="4"/>
              <a:endCxn id="48" idx="0"/>
            </p:cNvCxnSpPr>
            <p:nvPr/>
          </p:nvCxnSpPr>
          <p:spPr>
            <a:xfrm>
              <a:off x="986041" y="4399155"/>
              <a:ext cx="1949545" cy="8233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>
              <a:extLst>
                <a:ext uri="{FF2B5EF4-FFF2-40B4-BE49-F238E27FC236}">
                  <a16:creationId xmlns:a16="http://schemas.microsoft.com/office/drawing/2014/main" id="{01BC8FA1-6D36-4B1E-80E3-9506A56F97C2}"/>
                </a:ext>
              </a:extLst>
            </p:cNvPr>
            <p:cNvCxnSpPr>
              <a:cxnSpLocks/>
              <a:stCxn id="41" idx="4"/>
              <a:endCxn id="45" idx="0"/>
            </p:cNvCxnSpPr>
            <p:nvPr/>
          </p:nvCxnSpPr>
          <p:spPr>
            <a:xfrm flipH="1">
              <a:off x="8802737" y="2494156"/>
              <a:ext cx="1278203" cy="739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D8BF804A-500D-4A5F-BA0F-16FC292B77E7}"/>
                </a:ext>
              </a:extLst>
            </p:cNvPr>
            <p:cNvCxnSpPr>
              <a:cxnSpLocks/>
              <a:stCxn id="41" idx="4"/>
              <a:endCxn id="46" idx="0"/>
            </p:cNvCxnSpPr>
            <p:nvPr/>
          </p:nvCxnSpPr>
          <p:spPr>
            <a:xfrm>
              <a:off x="10080940" y="2494156"/>
              <a:ext cx="1327365" cy="7395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6597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F83AB19A-3BD8-4408-BAE4-B5C4C2D4C9A1}"/>
              </a:ext>
            </a:extLst>
          </p:cNvPr>
          <p:cNvGrpSpPr/>
          <p:nvPr/>
        </p:nvGrpSpPr>
        <p:grpSpPr>
          <a:xfrm>
            <a:off x="0" y="160144"/>
            <a:ext cx="12192000" cy="6697856"/>
            <a:chOff x="0" y="160144"/>
            <a:chExt cx="12192000" cy="669785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5397841-6927-4C8C-B9D2-BBF8D42BC23E}"/>
                </a:ext>
              </a:extLst>
            </p:cNvPr>
            <p:cNvGrpSpPr/>
            <p:nvPr/>
          </p:nvGrpSpPr>
          <p:grpSpPr>
            <a:xfrm>
              <a:off x="0" y="160144"/>
              <a:ext cx="12192000" cy="6697856"/>
              <a:chOff x="180744" y="80072"/>
              <a:chExt cx="11830511" cy="6697856"/>
            </a:xfrm>
          </p:grpSpPr>
          <p:grpSp>
            <p:nvGrpSpPr>
              <p:cNvPr id="2" name="组合 1">
                <a:extLst>
                  <a:ext uri="{FF2B5EF4-FFF2-40B4-BE49-F238E27FC236}">
                    <a16:creationId xmlns:a16="http://schemas.microsoft.com/office/drawing/2014/main" id="{F5DD4A28-52B0-45C0-A956-FD530DE85457}"/>
                  </a:ext>
                </a:extLst>
              </p:cNvPr>
              <p:cNvGrpSpPr/>
              <p:nvPr/>
            </p:nvGrpSpPr>
            <p:grpSpPr>
              <a:xfrm>
                <a:off x="180744" y="80072"/>
                <a:ext cx="11830511" cy="6697856"/>
                <a:chOff x="180744" y="0"/>
                <a:chExt cx="11830511" cy="6697856"/>
              </a:xfrm>
            </p:grpSpPr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394A40DF-806D-4892-9F35-502F8AF10F79}"/>
                    </a:ext>
                  </a:extLst>
                </p:cNvPr>
                <p:cNvGrpSpPr/>
                <p:nvPr/>
              </p:nvGrpSpPr>
              <p:grpSpPr>
                <a:xfrm>
                  <a:off x="180744" y="0"/>
                  <a:ext cx="11830511" cy="6697856"/>
                  <a:chOff x="3898712" y="795833"/>
                  <a:chExt cx="11744325" cy="5143500"/>
                </a:xfrm>
              </p:grpSpPr>
              <p:pic>
                <p:nvPicPr>
                  <p:cNvPr id="18434" name="Picture 2">
                    <a:extLst>
                      <a:ext uri="{FF2B5EF4-FFF2-40B4-BE49-F238E27FC236}">
                        <a16:creationId xmlns:a16="http://schemas.microsoft.com/office/drawing/2014/main" id="{6603DAE5-EFC4-4350-BFAD-7615D8E358C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98712" y="795833"/>
                    <a:ext cx="11744325" cy="51435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74676D4B-B304-42B4-BA2F-D3D49AAE70A5}"/>
                      </a:ext>
                    </a:extLst>
                  </p:cNvPr>
                  <p:cNvSpPr/>
                  <p:nvPr/>
                </p:nvSpPr>
                <p:spPr>
                  <a:xfrm>
                    <a:off x="13213361" y="3075401"/>
                    <a:ext cx="1248265" cy="423050"/>
                  </a:xfrm>
                  <a:prstGeom prst="rect">
                    <a:avLst/>
                  </a:prstGeom>
                  <a:ln>
                    <a:prstDash val="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000" dirty="0">
                        <a:solidFill>
                          <a:schemeClr val="tx1"/>
                        </a:solidFill>
                      </a:rPr>
                      <a:t>知识更新</a:t>
                    </a:r>
                  </a:p>
                </p:txBody>
              </p:sp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2874F3C1-7360-4794-A61D-C4C2B41C442E}"/>
                      </a:ext>
                    </a:extLst>
                  </p:cNvPr>
                  <p:cNvSpPr/>
                  <p:nvPr/>
                </p:nvSpPr>
                <p:spPr>
                  <a:xfrm>
                    <a:off x="12763574" y="3926463"/>
                    <a:ext cx="1248263" cy="414233"/>
                  </a:xfrm>
                  <a:prstGeom prst="rect">
                    <a:avLst/>
                  </a:prstGeom>
                  <a:ln>
                    <a:prstDash val="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000" dirty="0">
                        <a:solidFill>
                          <a:schemeClr val="tx1"/>
                        </a:solidFill>
                      </a:rPr>
                      <a:t>主动更新</a:t>
                    </a:r>
                  </a:p>
                </p:txBody>
              </p:sp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F3E59B62-CF75-4535-88E2-9963C34D3515}"/>
                      </a:ext>
                    </a:extLst>
                  </p:cNvPr>
                  <p:cNvSpPr/>
                  <p:nvPr/>
                </p:nvSpPr>
                <p:spPr>
                  <a:xfrm>
                    <a:off x="14047730" y="3926463"/>
                    <a:ext cx="1248264" cy="414233"/>
                  </a:xfrm>
                  <a:prstGeom prst="rect">
                    <a:avLst/>
                  </a:prstGeom>
                  <a:ln>
                    <a:prstDash val="dash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sz="2000" dirty="0">
                        <a:solidFill>
                          <a:schemeClr val="tx1"/>
                        </a:solidFill>
                      </a:rPr>
                      <a:t>周期更新</a:t>
                    </a:r>
                  </a:p>
                </p:txBody>
              </p:sp>
              <p:cxnSp>
                <p:nvCxnSpPr>
                  <p:cNvPr id="12" name="直接箭头连接符 11">
                    <a:extLst>
                      <a:ext uri="{FF2B5EF4-FFF2-40B4-BE49-F238E27FC236}">
                        <a16:creationId xmlns:a16="http://schemas.microsoft.com/office/drawing/2014/main" id="{F6C44A73-E1AB-42DF-A531-6EACB9B800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319466" y="3500649"/>
                    <a:ext cx="1" cy="414233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直接箭头连接符 13">
                    <a:extLst>
                      <a:ext uri="{FF2B5EF4-FFF2-40B4-BE49-F238E27FC236}">
                        <a16:creationId xmlns:a16="http://schemas.microsoft.com/office/drawing/2014/main" id="{747164E1-6699-43CD-B796-56DC90063C6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4298576" y="3498452"/>
                    <a:ext cx="0" cy="416430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箭头连接符 17">
                    <a:extLst>
                      <a:ext uri="{FF2B5EF4-FFF2-40B4-BE49-F238E27FC236}">
                        <a16:creationId xmlns:a16="http://schemas.microsoft.com/office/drawing/2014/main" id="{AB448750-668F-481B-93B5-864B1F6003F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837494" y="2510026"/>
                    <a:ext cx="1" cy="567324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E727FA54-4455-4B13-AB42-0235EF250257}"/>
                    </a:ext>
                  </a:extLst>
                </p:cNvPr>
                <p:cNvGrpSpPr/>
                <p:nvPr/>
              </p:nvGrpSpPr>
              <p:grpSpPr>
                <a:xfrm>
                  <a:off x="236865" y="3348928"/>
                  <a:ext cx="1775096" cy="2851735"/>
                  <a:chOff x="4942552" y="2984675"/>
                  <a:chExt cx="1775096" cy="2851735"/>
                </a:xfrm>
              </p:grpSpPr>
              <p:grpSp>
                <p:nvGrpSpPr>
                  <p:cNvPr id="33" name="组合 32">
                    <a:extLst>
                      <a:ext uri="{FF2B5EF4-FFF2-40B4-BE49-F238E27FC236}">
                        <a16:creationId xmlns:a16="http://schemas.microsoft.com/office/drawing/2014/main" id="{49FB0F15-5648-4796-A0EB-95FE9389E40C}"/>
                      </a:ext>
                    </a:extLst>
                  </p:cNvPr>
                  <p:cNvGrpSpPr/>
                  <p:nvPr/>
                </p:nvGrpSpPr>
                <p:grpSpPr>
                  <a:xfrm>
                    <a:off x="4942552" y="3330056"/>
                    <a:ext cx="1775096" cy="2506354"/>
                    <a:chOff x="1600200" y="2960710"/>
                    <a:chExt cx="1848839" cy="2697922"/>
                  </a:xfrm>
                </p:grpSpPr>
                <p:sp>
                  <p:nvSpPr>
                    <p:cNvPr id="25" name="矩形 24">
                      <a:extLst>
                        <a:ext uri="{FF2B5EF4-FFF2-40B4-BE49-F238E27FC236}">
                          <a16:creationId xmlns:a16="http://schemas.microsoft.com/office/drawing/2014/main" id="{08A10740-76AE-42E9-B08B-0B8BDC3B45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8825" y="3486150"/>
                      <a:ext cx="1518359" cy="365078"/>
                    </a:xfrm>
                    <a:prstGeom prst="rect">
                      <a:avLst/>
                    </a:prstGeom>
                    <a:ln>
                      <a:prstDash val="soli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维基百科</a:t>
                      </a:r>
                    </a:p>
                  </p:txBody>
                </p:sp>
                <p:sp>
                  <p:nvSpPr>
                    <p:cNvPr id="26" name="矩形 25">
                      <a:extLst>
                        <a:ext uri="{FF2B5EF4-FFF2-40B4-BE49-F238E27FC236}">
                          <a16:creationId xmlns:a16="http://schemas.microsoft.com/office/drawing/2014/main" id="{EE01BA64-149A-42C5-9C44-F65D37872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8825" y="3908378"/>
                      <a:ext cx="1518359" cy="365078"/>
                    </a:xfrm>
                    <a:prstGeom prst="rect">
                      <a:avLst/>
                    </a:prstGeom>
                    <a:ln>
                      <a:prstDash val="soli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百度百科</a:t>
                      </a:r>
                    </a:p>
                  </p:txBody>
                </p:sp>
                <p:sp>
                  <p:nvSpPr>
                    <p:cNvPr id="27" name="矩形 26">
                      <a:extLst>
                        <a:ext uri="{FF2B5EF4-FFF2-40B4-BE49-F238E27FC236}">
                          <a16:creationId xmlns:a16="http://schemas.microsoft.com/office/drawing/2014/main" id="{05010D5E-EA28-4C0D-86CC-E8A9F0924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8824" y="3063758"/>
                      <a:ext cx="1518360" cy="365079"/>
                    </a:xfrm>
                    <a:prstGeom prst="rect">
                      <a:avLst/>
                    </a:prstGeom>
                    <a:ln>
                      <a:prstDash val="soli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数据库</a:t>
                      </a:r>
                    </a:p>
                  </p:txBody>
                </p:sp>
                <p:sp>
                  <p:nvSpPr>
                    <p:cNvPr id="28" name="矩形 27">
                      <a:extLst>
                        <a:ext uri="{FF2B5EF4-FFF2-40B4-BE49-F238E27FC236}">
                          <a16:creationId xmlns:a16="http://schemas.microsoft.com/office/drawing/2014/main" id="{03815361-3850-4BA7-BFF1-F7AC4F1134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8825" y="4330606"/>
                      <a:ext cx="1518359" cy="365079"/>
                    </a:xfrm>
                    <a:prstGeom prst="rect">
                      <a:avLst/>
                    </a:prstGeom>
                    <a:ln>
                      <a:prstDash val="soli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垂直网站</a:t>
                      </a:r>
                    </a:p>
                  </p:txBody>
                </p:sp>
                <p:sp>
                  <p:nvSpPr>
                    <p:cNvPr id="29" name="矩形 28">
                      <a:extLst>
                        <a:ext uri="{FF2B5EF4-FFF2-40B4-BE49-F238E27FC236}">
                          <a16:creationId xmlns:a16="http://schemas.microsoft.com/office/drawing/2014/main" id="{9B57E58E-1BB8-49FE-89B6-6778E3D282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8825" y="4779273"/>
                      <a:ext cx="1518359" cy="365079"/>
                    </a:xfrm>
                    <a:prstGeom prst="rect">
                      <a:avLst/>
                    </a:prstGeom>
                    <a:ln>
                      <a:prstDash val="soli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……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0" name="矩形 29">
                      <a:extLst>
                        <a:ext uri="{FF2B5EF4-FFF2-40B4-BE49-F238E27FC236}">
                          <a16:creationId xmlns:a16="http://schemas.microsoft.com/office/drawing/2014/main" id="{7E614018-436A-4F4D-B63C-DCA97F47E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00200" y="2960710"/>
                      <a:ext cx="1848839" cy="2667285"/>
                    </a:xfrm>
                    <a:prstGeom prst="rect">
                      <a:avLst/>
                    </a:prstGeom>
                    <a:noFill/>
                    <a:ln w="12700">
                      <a:prstDash val="soli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" name="文本框 31">
                      <a:extLst>
                        <a:ext uri="{FF2B5EF4-FFF2-40B4-BE49-F238E27FC236}">
                          <a16:creationId xmlns:a16="http://schemas.microsoft.com/office/drawing/2014/main" id="{8D265611-ADBC-4432-8CA5-B31D44586E6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914525" y="5227940"/>
                      <a:ext cx="1382659" cy="43069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zh-CN" altLang="en-US" sz="2000" dirty="0"/>
                        <a:t>数据来源</a:t>
                      </a:r>
                    </a:p>
                  </p:txBody>
                </p:sp>
              </p:grpSp>
              <p:cxnSp>
                <p:nvCxnSpPr>
                  <p:cNvPr id="35" name="直接箭头连接符 34">
                    <a:extLst>
                      <a:ext uri="{FF2B5EF4-FFF2-40B4-BE49-F238E27FC236}">
                        <a16:creationId xmlns:a16="http://schemas.microsoft.com/office/drawing/2014/main" id="{3852D1DD-939B-4EF1-A3B3-ADD0582FF241}"/>
                      </a:ext>
                    </a:extLst>
                  </p:cNvPr>
                  <p:cNvCxnSpPr>
                    <a:cxnSpLocks/>
                    <a:stCxn id="30" idx="0"/>
                  </p:cNvCxnSpPr>
                  <p:nvPr/>
                </p:nvCxnSpPr>
                <p:spPr>
                  <a:xfrm flipV="1">
                    <a:off x="5830100" y="2984675"/>
                    <a:ext cx="0" cy="345381"/>
                  </a:xfrm>
                  <a:prstGeom prst="straightConnector1">
                    <a:avLst/>
                  </a:prstGeom>
                  <a:ln w="9525" cap="flat" cmpd="sng" algn="ctr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arrow" w="med" len="med"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78B4F1F5-619F-49EB-A385-45C46B5FF640}"/>
                  </a:ext>
                </a:extLst>
              </p:cNvPr>
              <p:cNvSpPr/>
              <p:nvPr/>
            </p:nvSpPr>
            <p:spPr>
              <a:xfrm>
                <a:off x="9563749" y="459275"/>
                <a:ext cx="1275686" cy="655848"/>
              </a:xfrm>
              <a:prstGeom prst="rect">
                <a:avLst/>
              </a:prstGeom>
              <a:ln>
                <a:prstDash val="soli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</a:rPr>
                  <a:t>知识存储</a:t>
                </a:r>
              </a:p>
            </p:txBody>
          </p: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A7B2EB4C-A1ED-4963-BE84-475F4B0F89EC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10192463" y="1115123"/>
                <a:ext cx="9129" cy="557356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>
                <a:extLst>
                  <a:ext uri="{FF2B5EF4-FFF2-40B4-BE49-F238E27FC236}">
                    <a16:creationId xmlns:a16="http://schemas.microsoft.com/office/drawing/2014/main" id="{099A7CBC-F837-4E6F-A239-6A55DBD03D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21175" y="1115123"/>
                <a:ext cx="211778" cy="557357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982A2E2F-0E23-4DB4-8087-6ECFF197E397}"/>
                </a:ext>
              </a:extLst>
            </p:cNvPr>
            <p:cNvSpPr/>
            <p:nvPr/>
          </p:nvSpPr>
          <p:spPr>
            <a:xfrm>
              <a:off x="11219496" y="370390"/>
              <a:ext cx="748727" cy="1076445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表示学习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343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箭头: 右 12">
            <a:extLst>
              <a:ext uri="{FF2B5EF4-FFF2-40B4-BE49-F238E27FC236}">
                <a16:creationId xmlns:a16="http://schemas.microsoft.com/office/drawing/2014/main" id="{BC63FC83-5BCE-4DE4-BAEC-F0787FC49D9F}"/>
              </a:ext>
            </a:extLst>
          </p:cNvPr>
          <p:cNvSpPr/>
          <p:nvPr/>
        </p:nvSpPr>
        <p:spPr>
          <a:xfrm>
            <a:off x="124361" y="5428280"/>
            <a:ext cx="2968244" cy="401444"/>
          </a:xfrm>
          <a:prstGeom prst="rightArrow">
            <a:avLst>
              <a:gd name="adj1" fmla="val 55556"/>
              <a:gd name="adj2" fmla="val 5000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42EAAE1-FFCE-40FF-82B9-EF970683455D}"/>
              </a:ext>
            </a:extLst>
          </p:cNvPr>
          <p:cNvSpPr/>
          <p:nvPr/>
        </p:nvSpPr>
        <p:spPr>
          <a:xfrm>
            <a:off x="3092605" y="4489171"/>
            <a:ext cx="909939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7030A0"/>
                </a:solidFill>
              </a:rPr>
              <a:t>{“中文名”: “函数”,  “外文名”: “function”,  “表达式”: “y=f(x)”, </a:t>
            </a:r>
          </a:p>
          <a:p>
            <a:r>
              <a:rPr lang="zh-CN" altLang="en-US" sz="2200" dirty="0">
                <a:solidFill>
                  <a:srgbClr val="7030A0"/>
                </a:solidFill>
              </a:rPr>
              <a:t> “提出者”: “莱布尼茨（G.W.Leibniz）”,  “提出时间”: “17世纪”, </a:t>
            </a:r>
          </a:p>
          <a:p>
            <a:r>
              <a:rPr lang="zh-CN" altLang="en-US" sz="2200" dirty="0">
                <a:solidFill>
                  <a:srgbClr val="7030A0"/>
                </a:solidFill>
              </a:rPr>
              <a:t> “表示法”: “列表法、图像法、解析法”, </a:t>
            </a:r>
          </a:p>
          <a:p>
            <a:r>
              <a:rPr lang="zh-CN" altLang="en-US" sz="2200" dirty="0">
                <a:solidFill>
                  <a:srgbClr val="7030A0"/>
                </a:solidFill>
              </a:rPr>
              <a:t> “三要素”: “自变量、因变量、对应法则”, </a:t>
            </a:r>
          </a:p>
          <a:p>
            <a:r>
              <a:rPr lang="zh-CN" altLang="en-US" sz="2200" dirty="0">
                <a:solidFill>
                  <a:srgbClr val="7030A0"/>
                </a:solidFill>
              </a:rPr>
              <a:t> “应用学科”: “数学、计算机科学等”, “标签”: “数学名词” }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2BD1307-E143-47BD-96EC-AC03BA9C8DAD}"/>
              </a:ext>
            </a:extLst>
          </p:cNvPr>
          <p:cNvSpPr/>
          <p:nvPr/>
        </p:nvSpPr>
        <p:spPr>
          <a:xfrm>
            <a:off x="427480" y="4951058"/>
            <a:ext cx="2665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/>
              <a:t>半结构化数据抽取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C611350-5B4E-4157-9F69-5DF54799DE61}"/>
              </a:ext>
            </a:extLst>
          </p:cNvPr>
          <p:cNvGrpSpPr/>
          <p:nvPr/>
        </p:nvGrpSpPr>
        <p:grpSpPr>
          <a:xfrm>
            <a:off x="23028" y="0"/>
            <a:ext cx="12145943" cy="4304192"/>
            <a:chOff x="46057" y="33921"/>
            <a:chExt cx="12145943" cy="3735658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F0C723D-9D98-4C01-8FCE-C19895507927}"/>
                </a:ext>
              </a:extLst>
            </p:cNvPr>
            <p:cNvGrpSpPr/>
            <p:nvPr/>
          </p:nvGrpSpPr>
          <p:grpSpPr>
            <a:xfrm>
              <a:off x="46057" y="33921"/>
              <a:ext cx="12145943" cy="3735658"/>
              <a:chOff x="0" y="0"/>
              <a:chExt cx="12192000" cy="4888764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088E267-5D56-4784-A02C-946895D3CB74}"/>
                  </a:ext>
                </a:extLst>
              </p:cNvPr>
              <p:cNvSpPr/>
              <p:nvPr/>
            </p:nvSpPr>
            <p:spPr>
              <a:xfrm>
                <a:off x="0" y="1"/>
                <a:ext cx="5419493" cy="89209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600" dirty="0"/>
                  <a:t>函数</a:t>
                </a:r>
                <a:r>
                  <a:rPr lang="zh-CN" altLang="en-US" sz="2800" dirty="0"/>
                  <a:t>（数学术语）</a:t>
                </a:r>
                <a:endParaRPr lang="zh-CN" altLang="en-US" sz="4000" dirty="0"/>
              </a:p>
            </p:txBody>
          </p: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D043659-0679-461C-B8F3-6444BF9FA0E6}"/>
                  </a:ext>
                </a:extLst>
              </p:cNvPr>
              <p:cNvSpPr/>
              <p:nvPr/>
            </p:nvSpPr>
            <p:spPr>
              <a:xfrm>
                <a:off x="0" y="992430"/>
                <a:ext cx="12192000" cy="11820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2000" dirty="0"/>
                  <a:t>        函数的近代定义是给定一个数集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，假设其中的元素为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，对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中的元素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施加对应法则</a:t>
                </a:r>
                <a:r>
                  <a:rPr lang="en-US" altLang="zh-CN" sz="2000" dirty="0"/>
                  <a:t>f</a:t>
                </a:r>
                <a:r>
                  <a:rPr lang="zh-CN" altLang="en-US" sz="2000" dirty="0"/>
                  <a:t>，记作</a:t>
                </a:r>
                <a:r>
                  <a:rPr lang="en-US" altLang="zh-CN" sz="2000" dirty="0"/>
                  <a:t>f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），得到另一数集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，假设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中的元素为</a:t>
                </a:r>
                <a:r>
                  <a:rPr lang="en-US" altLang="zh-CN" sz="2000" dirty="0"/>
                  <a:t>y</a:t>
                </a:r>
                <a:r>
                  <a:rPr lang="zh-CN" altLang="en-US" sz="2000" dirty="0"/>
                  <a:t>，则</a:t>
                </a:r>
                <a:r>
                  <a:rPr lang="en-US" altLang="zh-CN" sz="2000" dirty="0"/>
                  <a:t>y</a:t>
                </a:r>
                <a:r>
                  <a:rPr lang="zh-CN" altLang="en-US" sz="2000" dirty="0"/>
                  <a:t>与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之间的等量关系可以用</a:t>
                </a:r>
                <a:r>
                  <a:rPr lang="en-US" altLang="zh-CN" sz="2000" dirty="0"/>
                  <a:t>y=f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）表示，函数概念含有三个要素：定义域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、值域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和对应法则</a:t>
                </a:r>
                <a:r>
                  <a:rPr lang="en-US" altLang="zh-CN" sz="2000" dirty="0"/>
                  <a:t>f</a:t>
                </a:r>
                <a:r>
                  <a:rPr lang="zh-CN" altLang="en-US" sz="2000" dirty="0"/>
                  <a:t>。其中核心是对应法则</a:t>
                </a:r>
                <a:r>
                  <a:rPr lang="en-US" altLang="zh-CN" sz="2000" dirty="0"/>
                  <a:t>f</a:t>
                </a:r>
                <a:r>
                  <a:rPr lang="zh-CN" altLang="en-US" sz="2000" dirty="0"/>
                  <a:t>，它是函数关系的本质特征。</a:t>
                </a:r>
              </a:p>
            </p:txBody>
          </p:sp>
          <p:pic>
            <p:nvPicPr>
              <p:cNvPr id="1026" name="Picture 2" descr="单射 满射 双射">
                <a:extLst>
                  <a:ext uri="{FF2B5EF4-FFF2-40B4-BE49-F238E27FC236}">
                    <a16:creationId xmlns:a16="http://schemas.microsoft.com/office/drawing/2014/main" id="{412F7790-6988-4AA7-A3E6-0284FD15A9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796" y="2274788"/>
                <a:ext cx="4248615" cy="2168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A667759-F1B7-476C-BB6D-3DC2452D7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770" y="2214932"/>
                <a:ext cx="3982612" cy="2428875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CE8E2DF7-C47E-462B-AEC4-FE56B29B5C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2382" y="2191119"/>
                <a:ext cx="3817434" cy="2476500"/>
              </a:xfrm>
              <a:prstGeom prst="rect">
                <a:avLst/>
              </a:prstGeom>
            </p:spPr>
          </p:pic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7C2CB407-7868-41B9-B174-0509A67530CC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8876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C1C5DE68-6D9A-489B-AB4F-C278F57B0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97504" y="266864"/>
              <a:ext cx="2495550" cy="532634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AFBEF4B-3CC7-43F8-B99A-170A6DBC7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93054" y="452888"/>
              <a:ext cx="2902538" cy="310387"/>
            </a:xfrm>
            <a:prstGeom prst="rect">
              <a:avLst/>
            </a:prstGeom>
          </p:spPr>
        </p:pic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3D7D8D50-E09E-48DD-B734-5234AE891AA4}"/>
              </a:ext>
            </a:extLst>
          </p:cNvPr>
          <p:cNvSpPr/>
          <p:nvPr/>
        </p:nvSpPr>
        <p:spPr>
          <a:xfrm>
            <a:off x="124361" y="4172650"/>
            <a:ext cx="269488" cy="155681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EF1B042-60C4-4794-AC5F-D230A35801F1}"/>
              </a:ext>
            </a:extLst>
          </p:cNvPr>
          <p:cNvSpPr txBox="1"/>
          <p:nvPr/>
        </p:nvSpPr>
        <p:spPr>
          <a:xfrm>
            <a:off x="904102" y="3924824"/>
            <a:ext cx="242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词条标签：数学名词</a:t>
            </a:r>
          </a:p>
        </p:txBody>
      </p:sp>
    </p:spTree>
    <p:extLst>
      <p:ext uri="{BB962C8B-B14F-4D97-AF65-F5344CB8AC3E}">
        <p14:creationId xmlns:p14="http://schemas.microsoft.com/office/powerpoint/2010/main" val="2571520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688E85F-25F9-4402-B27C-0A3169A3E457}"/>
              </a:ext>
            </a:extLst>
          </p:cNvPr>
          <p:cNvGrpSpPr/>
          <p:nvPr/>
        </p:nvGrpSpPr>
        <p:grpSpPr>
          <a:xfrm>
            <a:off x="6408583" y="542688"/>
            <a:ext cx="5783417" cy="5982813"/>
            <a:chOff x="6408583" y="542688"/>
            <a:chExt cx="5783417" cy="5982813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115D7D37-0C0A-4885-937E-EBC7F5AA6FDB}"/>
                </a:ext>
              </a:extLst>
            </p:cNvPr>
            <p:cNvSpPr/>
            <p:nvPr/>
          </p:nvSpPr>
          <p:spPr>
            <a:xfrm>
              <a:off x="6417082" y="5837243"/>
              <a:ext cx="5774908" cy="688258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已知函数</a:t>
              </a:r>
              <a:r>
                <a:rPr lang="en-US" altLang="zh-CN" sz="2000" dirty="0"/>
                <a:t>f(x)</a:t>
              </a:r>
              <a:r>
                <a:rPr lang="zh-CN" altLang="en-US" sz="2000" dirty="0"/>
                <a:t>的定义域</a:t>
              </a:r>
            </a:p>
          </p:txBody>
        </p:sp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882EF0FB-C89E-476E-905F-D30E8B059EBF}"/>
                </a:ext>
              </a:extLst>
            </p:cNvPr>
            <p:cNvSpPr/>
            <p:nvPr/>
          </p:nvSpPr>
          <p:spPr>
            <a:xfrm>
              <a:off x="6417083" y="4737422"/>
              <a:ext cx="5774908" cy="73208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函数，</a:t>
              </a:r>
              <a:r>
                <a:rPr lang="en-US" altLang="zh-CN" sz="2000" dirty="0"/>
                <a:t>f(x), </a:t>
              </a:r>
              <a:r>
                <a:rPr lang="zh-CN" altLang="en-US" sz="2000" dirty="0"/>
                <a:t>定义域</a:t>
              </a:r>
            </a:p>
          </p:txBody>
        </p:sp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2CE5767-A8F3-499F-A234-77AB1F0E2A08}"/>
                </a:ext>
              </a:extLst>
            </p:cNvPr>
            <p:cNvSpPr/>
            <p:nvPr/>
          </p:nvSpPr>
          <p:spPr>
            <a:xfrm>
              <a:off x="6417092" y="3547129"/>
              <a:ext cx="5774908" cy="733495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/>
                <a:t>                      已知「</a:t>
              </a:r>
              <a:r>
                <a:rPr lang="zh-CN" altLang="en-US" sz="2000" b="1" dirty="0"/>
                <a:t>函数</a:t>
              </a:r>
              <a:r>
                <a:rPr lang="zh-CN" altLang="en-US" sz="2000" dirty="0"/>
                <a:t>」「</a:t>
              </a:r>
              <a:r>
                <a:rPr lang="en-US" altLang="zh-CN" sz="2000" dirty="0"/>
                <a:t>f(x)</a:t>
              </a:r>
              <a:r>
                <a:rPr lang="zh-CN" altLang="en-US" sz="2000" dirty="0"/>
                <a:t>」的「</a:t>
              </a:r>
              <a:r>
                <a:rPr lang="zh-CN" altLang="en-US" sz="2000" b="1" dirty="0"/>
                <a:t>定义域</a:t>
              </a:r>
              <a:r>
                <a:rPr lang="zh-CN" altLang="en-US" sz="2000" dirty="0"/>
                <a:t>」</a:t>
              </a:r>
              <a:endParaRPr lang="zh-CN" altLang="en-US" sz="2000" b="1" dirty="0"/>
            </a:p>
          </p:txBody>
        </p:sp>
        <p:sp>
          <p:nvSpPr>
            <p:cNvPr id="6" name="箭头: 上弧形 5">
              <a:extLst>
                <a:ext uri="{FF2B5EF4-FFF2-40B4-BE49-F238E27FC236}">
                  <a16:creationId xmlns:a16="http://schemas.microsoft.com/office/drawing/2014/main" id="{8FC03AD5-6033-4AA8-AC77-A5BA40B92E7D}"/>
                </a:ext>
              </a:extLst>
            </p:cNvPr>
            <p:cNvSpPr/>
            <p:nvPr/>
          </p:nvSpPr>
          <p:spPr>
            <a:xfrm>
              <a:off x="8971423" y="3358269"/>
              <a:ext cx="2226997" cy="393290"/>
            </a:xfrm>
            <a:prstGeom prst="curvedDown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83F04A5-27F0-4069-8536-DFCCDD21D7CA}"/>
                </a:ext>
              </a:extLst>
            </p:cNvPr>
            <p:cNvSpPr txBox="1"/>
            <p:nvPr/>
          </p:nvSpPr>
          <p:spPr>
            <a:xfrm>
              <a:off x="10167763" y="2988790"/>
              <a:ext cx="10078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要素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F823304-884E-47A8-98F8-F2204819B093}"/>
                </a:ext>
              </a:extLst>
            </p:cNvPr>
            <p:cNvSpPr/>
            <p:nvPr/>
          </p:nvSpPr>
          <p:spPr>
            <a:xfrm>
              <a:off x="6417091" y="2070817"/>
              <a:ext cx="5774893" cy="920406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                     </a:t>
              </a:r>
              <a:r>
                <a:rPr lang="en-US" altLang="zh-CN" sz="2000" dirty="0"/>
                <a:t>【</a:t>
              </a:r>
              <a:r>
                <a:rPr lang="zh-CN" altLang="en-US" sz="2000" dirty="0">
                  <a:sym typeface="Wingdings" panose="05000000000000000000" pitchFamily="2" charset="2"/>
                </a:rPr>
                <a:t>函数，  要素，  定义域</a:t>
              </a:r>
              <a:r>
                <a:rPr lang="en-US" altLang="zh-CN" sz="2000" dirty="0"/>
                <a:t>】</a:t>
              </a:r>
            </a:p>
            <a:p>
              <a:pPr algn="ctr"/>
              <a:r>
                <a:rPr lang="en-US" altLang="zh-CN" sz="2000" dirty="0"/>
                <a:t>                    【</a:t>
              </a:r>
              <a:r>
                <a:rPr lang="zh-CN" altLang="en-US" sz="2000" dirty="0">
                  <a:sym typeface="Wingdings" panose="05000000000000000000" pitchFamily="2" charset="2"/>
                </a:rPr>
                <a:t>函数，  表达式，    </a:t>
              </a:r>
              <a:r>
                <a:rPr lang="en-US" altLang="zh-CN" sz="2000" dirty="0">
                  <a:sym typeface="Wingdings" panose="05000000000000000000" pitchFamily="2" charset="2"/>
                </a:rPr>
                <a:t>f(x)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】</a:t>
              </a:r>
              <a:endParaRPr lang="zh-CN" altLang="en-US" sz="2000" dirty="0"/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E3103F8A-ACE4-4DF7-B5A5-D88A297AA7F5}"/>
                </a:ext>
              </a:extLst>
            </p:cNvPr>
            <p:cNvCxnSpPr/>
            <p:nvPr/>
          </p:nvCxnSpPr>
          <p:spPr>
            <a:xfrm flipV="1">
              <a:off x="8619892" y="5469508"/>
              <a:ext cx="0" cy="367735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98904199-6A9C-4EEF-A1EC-0BD25773B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9892" y="4275758"/>
              <a:ext cx="0" cy="483578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3AEEF3DD-6717-4F16-A58F-5A9CDF383F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9892" y="2999695"/>
              <a:ext cx="0" cy="547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箭头: 下弧形 11">
              <a:extLst>
                <a:ext uri="{FF2B5EF4-FFF2-40B4-BE49-F238E27FC236}">
                  <a16:creationId xmlns:a16="http://schemas.microsoft.com/office/drawing/2014/main" id="{0077E73B-F2C4-4DC8-B9B8-DA9702D68C76}"/>
                </a:ext>
              </a:extLst>
            </p:cNvPr>
            <p:cNvSpPr/>
            <p:nvPr/>
          </p:nvSpPr>
          <p:spPr>
            <a:xfrm>
              <a:off x="9073132" y="4161052"/>
              <a:ext cx="973394" cy="367452"/>
            </a:xfrm>
            <a:prstGeom prst="curvedUp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660BFA6-E858-4C25-8609-AD8A8524C04E}"/>
                </a:ext>
              </a:extLst>
            </p:cNvPr>
            <p:cNvSpPr txBox="1"/>
            <p:nvPr/>
          </p:nvSpPr>
          <p:spPr>
            <a:xfrm>
              <a:off x="9801750" y="4297671"/>
              <a:ext cx="13175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表达式</a:t>
              </a:r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3220B7A9-6123-4879-9139-5AB101C9BFB9}"/>
                </a:ext>
              </a:extLst>
            </p:cNvPr>
            <p:cNvSpPr/>
            <p:nvPr/>
          </p:nvSpPr>
          <p:spPr>
            <a:xfrm>
              <a:off x="6417091" y="542688"/>
              <a:ext cx="5774893" cy="1026334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                          </a:t>
              </a:r>
              <a:r>
                <a:rPr lang="en-US" altLang="zh-CN" sz="2000" dirty="0"/>
                <a:t>【</a:t>
              </a:r>
              <a:r>
                <a:rPr lang="zh-CN" altLang="en-US" sz="2000" dirty="0">
                  <a:sym typeface="Wingdings" panose="05000000000000000000" pitchFamily="2" charset="2"/>
                </a:rPr>
                <a:t>函数</a:t>
              </a:r>
              <a:r>
                <a:rPr lang="zh-CN" altLang="en-US" dirty="0"/>
                <a:t>（数学术语）</a:t>
              </a:r>
              <a:r>
                <a:rPr lang="zh-CN" altLang="en-US" sz="2000" dirty="0">
                  <a:sym typeface="Wingdings" panose="05000000000000000000" pitchFamily="2" charset="2"/>
                </a:rPr>
                <a:t>，要素，定义域</a:t>
              </a:r>
              <a:r>
                <a:rPr lang="en-US" altLang="zh-CN" sz="2000" dirty="0"/>
                <a:t>】</a:t>
              </a:r>
            </a:p>
            <a:p>
              <a:pPr algn="ctr"/>
              <a:r>
                <a:rPr lang="en-US" altLang="zh-CN" sz="2000" dirty="0"/>
                <a:t>                       【</a:t>
              </a:r>
              <a:r>
                <a:rPr lang="zh-CN" altLang="en-US" sz="2000" dirty="0">
                  <a:sym typeface="Wingdings" panose="05000000000000000000" pitchFamily="2" charset="2"/>
                </a:rPr>
                <a:t>函数</a:t>
              </a:r>
              <a:r>
                <a:rPr lang="zh-CN" altLang="en-US" dirty="0"/>
                <a:t>（数学术语）</a:t>
              </a:r>
              <a:r>
                <a:rPr lang="zh-CN" altLang="en-US" sz="2000" dirty="0">
                  <a:sym typeface="Wingdings" panose="05000000000000000000" pitchFamily="2" charset="2"/>
                </a:rPr>
                <a:t>，表达式，</a:t>
              </a:r>
              <a:r>
                <a:rPr lang="en-US" altLang="zh-CN" sz="2000" dirty="0">
                  <a:sym typeface="Wingdings" panose="05000000000000000000" pitchFamily="2" charset="2"/>
                </a:rPr>
                <a:t>f(x)</a:t>
              </a:r>
              <a:r>
                <a:rPr lang="en-US" altLang="zh-CN" sz="2000" dirty="0"/>
                <a:t>】</a:t>
              </a:r>
              <a:endParaRPr lang="zh-CN" altLang="en-US" sz="2000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DEB85F6-91D0-4670-9A68-44F2E1021136}"/>
                </a:ext>
              </a:extLst>
            </p:cNvPr>
            <p:cNvSpPr txBox="1"/>
            <p:nvPr/>
          </p:nvSpPr>
          <p:spPr>
            <a:xfrm>
              <a:off x="6437078" y="5911244"/>
              <a:ext cx="1763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文本：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ABBF864-63F2-4E7F-9A7B-3769139DA5D5}"/>
                </a:ext>
              </a:extLst>
            </p:cNvPr>
            <p:cNvSpPr txBox="1"/>
            <p:nvPr/>
          </p:nvSpPr>
          <p:spPr>
            <a:xfrm>
              <a:off x="6408583" y="4828058"/>
              <a:ext cx="1763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实体抽取：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F37AD429-9BFE-41B5-B45E-6A337BA2EEAE}"/>
                </a:ext>
              </a:extLst>
            </p:cNvPr>
            <p:cNvSpPr txBox="1"/>
            <p:nvPr/>
          </p:nvSpPr>
          <p:spPr>
            <a:xfrm>
              <a:off x="6408583" y="3644775"/>
              <a:ext cx="1763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实体分类：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BBDDBE0-AFC2-4F2D-B9D4-1345EA271B3E}"/>
                </a:ext>
              </a:extLst>
            </p:cNvPr>
            <p:cNvSpPr txBox="1"/>
            <p:nvPr/>
          </p:nvSpPr>
          <p:spPr>
            <a:xfrm>
              <a:off x="6417082" y="2270688"/>
              <a:ext cx="17636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三元组：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80EFCFE-0590-4A09-B1D1-C15388577669}"/>
                </a:ext>
              </a:extLst>
            </p:cNvPr>
            <p:cNvSpPr txBox="1"/>
            <p:nvPr/>
          </p:nvSpPr>
          <p:spPr>
            <a:xfrm>
              <a:off x="6414437" y="852100"/>
              <a:ext cx="16583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实体消歧：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3F95D9CE-9FC0-42B6-98BA-8FAEAD161B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16174" y="1523383"/>
              <a:ext cx="0" cy="547434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F75150-BDFB-49E1-B9E0-02B239DFD0B6}"/>
              </a:ext>
            </a:extLst>
          </p:cNvPr>
          <p:cNvGrpSpPr/>
          <p:nvPr/>
        </p:nvGrpSpPr>
        <p:grpSpPr>
          <a:xfrm>
            <a:off x="200960" y="1505096"/>
            <a:ext cx="5981003" cy="5357741"/>
            <a:chOff x="114997" y="1356763"/>
            <a:chExt cx="5981003" cy="535774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706544D-3E1D-4236-957B-34D403471090}"/>
                </a:ext>
              </a:extLst>
            </p:cNvPr>
            <p:cNvSpPr txBox="1"/>
            <p:nvPr/>
          </p:nvSpPr>
          <p:spPr>
            <a:xfrm>
              <a:off x="186812" y="4940483"/>
              <a:ext cx="58908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/>
                <a:t>非结构化文本数据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E9ACBCA-D742-4FC1-A074-5DA7B58DD3F5}"/>
                </a:ext>
              </a:extLst>
            </p:cNvPr>
            <p:cNvSpPr txBox="1"/>
            <p:nvPr/>
          </p:nvSpPr>
          <p:spPr>
            <a:xfrm>
              <a:off x="186812" y="4223739"/>
              <a:ext cx="59091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/>
                <a:t>预处理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F1724EE-3BE5-47F4-B82B-A8D7BB0E61CE}"/>
                </a:ext>
              </a:extLst>
            </p:cNvPr>
            <p:cNvSpPr txBox="1"/>
            <p:nvPr/>
          </p:nvSpPr>
          <p:spPr>
            <a:xfrm>
              <a:off x="186812" y="3506995"/>
              <a:ext cx="58908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/>
                <a:t>分词  词性标注  语法解析  依存分析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87BCF62-C563-4FEC-8ACA-459F3062428C}"/>
                </a:ext>
              </a:extLst>
            </p:cNvPr>
            <p:cNvSpPr txBox="1"/>
            <p:nvPr/>
          </p:nvSpPr>
          <p:spPr>
            <a:xfrm>
              <a:off x="186812" y="2790251"/>
              <a:ext cx="58908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/>
                <a:t>实体识别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A223FB69-F77F-44BF-BE06-2CC9CE16BCF5}"/>
                </a:ext>
              </a:extLst>
            </p:cNvPr>
            <p:cNvSpPr txBox="1"/>
            <p:nvPr/>
          </p:nvSpPr>
          <p:spPr>
            <a:xfrm>
              <a:off x="186811" y="2073507"/>
              <a:ext cx="589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/>
                <a:t>关系抽取   实体消歧   事件抽取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A019A3D-26F5-4EEA-B044-334B3211DC91}"/>
                </a:ext>
              </a:extLst>
            </p:cNvPr>
            <p:cNvSpPr txBox="1"/>
            <p:nvPr/>
          </p:nvSpPr>
          <p:spPr>
            <a:xfrm>
              <a:off x="205167" y="1356763"/>
              <a:ext cx="58908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/>
                <a:t>三元组知识</a:t>
              </a:r>
            </a:p>
          </p:txBody>
        </p:sp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E77067FC-191B-4DE3-9CBD-648DC5819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997" y="5657229"/>
              <a:ext cx="5962650" cy="1057275"/>
            </a:xfrm>
            <a:prstGeom prst="rect">
              <a:avLst/>
            </a:prstGeom>
          </p:spPr>
        </p:pic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EB714CF6-7492-4027-9EE8-01806B8DE8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88888" y="5363737"/>
              <a:ext cx="7434" cy="44274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0FFE2FE2-92CD-43B9-9871-FBFDC317213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88888" y="4605454"/>
              <a:ext cx="7434" cy="46901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52CB158E-6A3C-4F95-9F0D-AFFEE0DFB5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88888" y="3914078"/>
              <a:ext cx="7434" cy="39904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FA112711-5FCD-4CD2-BE1C-0F57CEF56D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88888" y="3208305"/>
              <a:ext cx="7434" cy="37692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10568B1F-6291-491A-BBF9-1132DE2FE6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6322" y="2430966"/>
              <a:ext cx="0" cy="40385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136C5AC5-7681-4815-B98B-D848423D2E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8888" y="1735873"/>
              <a:ext cx="0" cy="43861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标题 1">
            <a:extLst>
              <a:ext uri="{FF2B5EF4-FFF2-40B4-BE49-F238E27FC236}">
                <a16:creationId xmlns:a16="http://schemas.microsoft.com/office/drawing/2014/main" id="{0D6DD0D8-14F2-4738-9B2B-B7ED79C62397}"/>
              </a:ext>
            </a:extLst>
          </p:cNvPr>
          <p:cNvSpPr txBox="1">
            <a:spLocks/>
          </p:cNvSpPr>
          <p:nvPr/>
        </p:nvSpPr>
        <p:spPr>
          <a:xfrm>
            <a:off x="745710" y="485091"/>
            <a:ext cx="10058400" cy="102633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非结构化数据抽取</a:t>
            </a:r>
            <a:endParaRPr lang="zh-CN" altLang="en-US" dirty="0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6ADFC8D-DF54-48BB-86A4-95CB64981684}"/>
              </a:ext>
            </a:extLst>
          </p:cNvPr>
          <p:cNvCxnSpPr>
            <a:cxnSpLocks/>
          </p:cNvCxnSpPr>
          <p:nvPr/>
        </p:nvCxnSpPr>
        <p:spPr>
          <a:xfrm>
            <a:off x="591015" y="1264925"/>
            <a:ext cx="533028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945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9964385-CB43-4A91-9A7D-08063C8A3DB3}"/>
              </a:ext>
            </a:extLst>
          </p:cNvPr>
          <p:cNvSpPr txBox="1"/>
          <p:nvPr/>
        </p:nvSpPr>
        <p:spPr>
          <a:xfrm>
            <a:off x="5718628" y="2721429"/>
            <a:ext cx="647337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</a:rPr>
              <a:t>函数</a:t>
            </a:r>
            <a:r>
              <a:rPr lang="zh-CN" altLang="en-US" sz="2800" dirty="0"/>
              <a:t>的近代定义是给定一个</a:t>
            </a:r>
            <a:r>
              <a:rPr lang="zh-CN" altLang="en-US" sz="2800" dirty="0">
                <a:solidFill>
                  <a:srgbClr val="C00000"/>
                </a:solidFill>
              </a:rPr>
              <a:t>数集</a:t>
            </a:r>
            <a:r>
              <a:rPr lang="en-US" altLang="zh-CN" sz="2800" dirty="0"/>
              <a:t>A</a:t>
            </a:r>
            <a:r>
              <a:rPr lang="zh-CN" altLang="en-US" sz="2800" dirty="0"/>
              <a:t>，假设其中的</a:t>
            </a:r>
            <a:r>
              <a:rPr lang="zh-CN" altLang="en-US" sz="2800" dirty="0">
                <a:solidFill>
                  <a:srgbClr val="C00000"/>
                </a:solidFill>
              </a:rPr>
              <a:t>元素</a:t>
            </a:r>
            <a:r>
              <a:rPr lang="zh-CN" altLang="en-US" sz="2800" dirty="0"/>
              <a:t>为</a:t>
            </a:r>
            <a:r>
              <a:rPr lang="en-US" altLang="zh-CN" sz="2800" dirty="0"/>
              <a:t>x</a:t>
            </a:r>
            <a:r>
              <a:rPr lang="zh-CN" altLang="en-US" sz="2800" dirty="0"/>
              <a:t>，对</a:t>
            </a:r>
            <a:r>
              <a:rPr lang="en-US" altLang="zh-CN" sz="2800" dirty="0"/>
              <a:t>A</a:t>
            </a:r>
            <a:r>
              <a:rPr lang="zh-CN" altLang="en-US" sz="2800" dirty="0"/>
              <a:t>中的</a:t>
            </a:r>
            <a:r>
              <a:rPr lang="zh-CN" altLang="en-US" sz="2800" dirty="0">
                <a:solidFill>
                  <a:srgbClr val="C00000"/>
                </a:solidFill>
              </a:rPr>
              <a:t>元素</a:t>
            </a:r>
            <a:r>
              <a:rPr lang="en-US" altLang="zh-CN" sz="2800" dirty="0"/>
              <a:t>x</a:t>
            </a:r>
            <a:r>
              <a:rPr lang="zh-CN" altLang="en-US" sz="2800" dirty="0"/>
              <a:t>施加</a:t>
            </a:r>
            <a:r>
              <a:rPr lang="zh-CN" altLang="en-US" sz="2800" dirty="0">
                <a:solidFill>
                  <a:srgbClr val="C00000"/>
                </a:solidFill>
              </a:rPr>
              <a:t>对应法则</a:t>
            </a:r>
            <a:r>
              <a:rPr lang="en-US" altLang="zh-CN" sz="2800" dirty="0"/>
              <a:t>f</a:t>
            </a:r>
            <a:r>
              <a:rPr lang="zh-CN" altLang="en-US" sz="2800" dirty="0"/>
              <a:t>，记作</a:t>
            </a:r>
            <a:r>
              <a:rPr lang="en-US" altLang="zh-CN" sz="2800" dirty="0">
                <a:solidFill>
                  <a:srgbClr val="C00000"/>
                </a:solidFill>
              </a:rPr>
              <a:t>f</a:t>
            </a:r>
            <a:r>
              <a:rPr lang="zh-CN" altLang="en-US" sz="2800" dirty="0">
                <a:solidFill>
                  <a:srgbClr val="C00000"/>
                </a:solidFill>
              </a:rPr>
              <a:t>（</a:t>
            </a:r>
            <a:r>
              <a:rPr lang="en-US" altLang="zh-CN" sz="2800" dirty="0">
                <a:solidFill>
                  <a:srgbClr val="C00000"/>
                </a:solidFill>
              </a:rPr>
              <a:t>x</a:t>
            </a:r>
            <a:r>
              <a:rPr lang="zh-CN" altLang="en-US" sz="2800" dirty="0">
                <a:solidFill>
                  <a:srgbClr val="C00000"/>
                </a:solidFill>
              </a:rPr>
              <a:t>）</a:t>
            </a:r>
            <a:r>
              <a:rPr lang="zh-CN" altLang="en-US" sz="2800" dirty="0"/>
              <a:t>，得到另一</a:t>
            </a:r>
            <a:r>
              <a:rPr lang="zh-CN" altLang="en-US" sz="2800" dirty="0">
                <a:solidFill>
                  <a:srgbClr val="C00000"/>
                </a:solidFill>
              </a:rPr>
              <a:t>数集</a:t>
            </a:r>
            <a:r>
              <a:rPr lang="en-US" altLang="zh-CN" sz="2800" dirty="0"/>
              <a:t>B</a:t>
            </a:r>
            <a:r>
              <a:rPr lang="zh-CN" altLang="en-US" sz="2800" dirty="0"/>
              <a:t>，假设</a:t>
            </a:r>
            <a:r>
              <a:rPr lang="en-US" altLang="zh-CN" sz="2800" dirty="0"/>
              <a:t>B</a:t>
            </a:r>
            <a:r>
              <a:rPr lang="zh-CN" altLang="en-US" sz="2800" dirty="0"/>
              <a:t>中的</a:t>
            </a:r>
            <a:r>
              <a:rPr lang="zh-CN" altLang="en-US" sz="2800" dirty="0">
                <a:solidFill>
                  <a:srgbClr val="C00000"/>
                </a:solidFill>
              </a:rPr>
              <a:t>元素</a:t>
            </a:r>
            <a:r>
              <a:rPr lang="zh-CN" altLang="en-US" sz="2800" dirty="0"/>
              <a:t>为</a:t>
            </a:r>
            <a:r>
              <a:rPr lang="en-US" altLang="zh-CN" sz="2800" dirty="0"/>
              <a:t>y</a:t>
            </a:r>
            <a:r>
              <a:rPr lang="zh-CN" altLang="en-US" sz="2800" dirty="0"/>
              <a:t>，则</a:t>
            </a:r>
            <a:r>
              <a:rPr lang="en-US" altLang="zh-CN" sz="2800" dirty="0"/>
              <a:t>y</a:t>
            </a:r>
            <a:r>
              <a:rPr lang="zh-CN" altLang="en-US" sz="2800" dirty="0"/>
              <a:t>与</a:t>
            </a:r>
            <a:r>
              <a:rPr lang="en-US" altLang="zh-CN" sz="2800" dirty="0"/>
              <a:t>x</a:t>
            </a:r>
            <a:r>
              <a:rPr lang="zh-CN" altLang="en-US" sz="2800" dirty="0"/>
              <a:t>之间的等量关系可以用</a:t>
            </a:r>
            <a:r>
              <a:rPr lang="en-US" altLang="zh-CN" sz="2800" dirty="0">
                <a:solidFill>
                  <a:srgbClr val="C00000"/>
                </a:solidFill>
              </a:rPr>
              <a:t>y=f</a:t>
            </a:r>
            <a:r>
              <a:rPr lang="zh-CN" altLang="en-US" sz="2800" dirty="0">
                <a:solidFill>
                  <a:srgbClr val="C00000"/>
                </a:solidFill>
              </a:rPr>
              <a:t>（</a:t>
            </a:r>
            <a:r>
              <a:rPr lang="en-US" altLang="zh-CN" sz="2800" dirty="0">
                <a:solidFill>
                  <a:srgbClr val="C00000"/>
                </a:solidFill>
              </a:rPr>
              <a:t>x</a:t>
            </a:r>
            <a:r>
              <a:rPr lang="zh-CN" altLang="en-US" sz="2800" dirty="0">
                <a:solidFill>
                  <a:srgbClr val="C00000"/>
                </a:solidFill>
              </a:rPr>
              <a:t>）</a:t>
            </a:r>
            <a:r>
              <a:rPr lang="zh-CN" altLang="en-US" sz="2800" dirty="0"/>
              <a:t>表示，</a:t>
            </a:r>
            <a:r>
              <a:rPr lang="zh-CN" altLang="en-US" sz="2800" dirty="0">
                <a:solidFill>
                  <a:srgbClr val="C00000"/>
                </a:solidFill>
              </a:rPr>
              <a:t>函数</a:t>
            </a:r>
            <a:r>
              <a:rPr lang="zh-CN" altLang="en-US" sz="2800" dirty="0"/>
              <a:t>概念含有三个要素：</a:t>
            </a:r>
            <a:r>
              <a:rPr lang="zh-CN" altLang="en-US" sz="2800" dirty="0">
                <a:solidFill>
                  <a:srgbClr val="C00000"/>
                </a:solidFill>
              </a:rPr>
              <a:t>定义域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zh-CN" altLang="en-US" sz="2800" dirty="0">
                <a:solidFill>
                  <a:srgbClr val="C00000"/>
                </a:solidFill>
              </a:rPr>
              <a:t>值域</a:t>
            </a:r>
            <a:r>
              <a:rPr lang="en-US" altLang="zh-CN" sz="2800" dirty="0"/>
              <a:t>B</a:t>
            </a:r>
            <a:r>
              <a:rPr lang="zh-CN" altLang="en-US" sz="2800" dirty="0"/>
              <a:t>和</a:t>
            </a:r>
            <a:r>
              <a:rPr lang="zh-CN" altLang="en-US" sz="2800" dirty="0">
                <a:solidFill>
                  <a:srgbClr val="C00000"/>
                </a:solidFill>
              </a:rPr>
              <a:t>对应法则</a:t>
            </a:r>
            <a:r>
              <a:rPr lang="en-US" altLang="zh-CN" sz="2800" dirty="0"/>
              <a:t>f</a:t>
            </a:r>
            <a:r>
              <a:rPr lang="zh-CN" altLang="en-US" sz="2800" dirty="0"/>
              <a:t>。其中核心是</a:t>
            </a:r>
            <a:r>
              <a:rPr lang="zh-CN" altLang="en-US" sz="2800" dirty="0">
                <a:solidFill>
                  <a:srgbClr val="C00000"/>
                </a:solidFill>
              </a:rPr>
              <a:t>对应法则</a:t>
            </a:r>
            <a:r>
              <a:rPr lang="en-US" altLang="zh-CN" sz="2800" dirty="0"/>
              <a:t>f</a:t>
            </a:r>
            <a:r>
              <a:rPr lang="zh-CN" altLang="en-US" sz="2800" dirty="0"/>
              <a:t>，它是函数关系的本质特征。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91CCD29-FF59-4181-9368-6AF84CD03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847"/>
            <a:ext cx="10058400" cy="1450757"/>
          </a:xfrm>
        </p:spPr>
        <p:txBody>
          <a:bodyPr/>
          <a:lstStyle/>
          <a:p>
            <a:r>
              <a:rPr lang="zh-CN" altLang="en-US" dirty="0"/>
              <a:t>非结构化数据抽取：实体识别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650372E-BC03-4619-918F-674E4F1B3392}"/>
              </a:ext>
            </a:extLst>
          </p:cNvPr>
          <p:cNvSpPr txBox="1"/>
          <p:nvPr/>
        </p:nvSpPr>
        <p:spPr>
          <a:xfrm>
            <a:off x="217714" y="2579395"/>
            <a:ext cx="5181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北京时间</a:t>
            </a:r>
            <a:r>
              <a:rPr lang="en-US" altLang="zh-CN" sz="3200" dirty="0">
                <a:solidFill>
                  <a:srgbClr val="92D050"/>
                </a:solidFill>
              </a:rPr>
              <a:t>3</a:t>
            </a:r>
            <a:r>
              <a:rPr lang="zh-CN" altLang="en-US" sz="3200" dirty="0">
                <a:solidFill>
                  <a:srgbClr val="92D050"/>
                </a:solidFill>
              </a:rPr>
              <a:t>月</a:t>
            </a:r>
            <a:r>
              <a:rPr lang="en-US" altLang="zh-CN" sz="3200" dirty="0">
                <a:solidFill>
                  <a:srgbClr val="92D050"/>
                </a:solidFill>
              </a:rPr>
              <a:t>23</a:t>
            </a:r>
            <a:r>
              <a:rPr lang="zh-CN" altLang="en-US" sz="3200" dirty="0">
                <a:solidFill>
                  <a:srgbClr val="92D050"/>
                </a:solidFill>
              </a:rPr>
              <a:t>日</a:t>
            </a:r>
            <a:r>
              <a:rPr lang="en-US" altLang="zh-CN" sz="3200" dirty="0">
                <a:solidFill>
                  <a:srgbClr val="92D050"/>
                </a:solidFill>
              </a:rPr>
              <a:t>0</a:t>
            </a:r>
            <a:r>
              <a:rPr lang="zh-CN" altLang="en-US" sz="3200" dirty="0">
                <a:solidFill>
                  <a:srgbClr val="92D050"/>
                </a:solidFill>
              </a:rPr>
              <a:t>时</a:t>
            </a:r>
            <a:r>
              <a:rPr lang="en-US" altLang="zh-CN" sz="3200" dirty="0">
                <a:solidFill>
                  <a:srgbClr val="92D050"/>
                </a:solidFill>
              </a:rPr>
              <a:t>50</a:t>
            </a:r>
            <a:r>
              <a:rPr lang="zh-CN" altLang="en-US" sz="3200" dirty="0">
                <a:solidFill>
                  <a:srgbClr val="92D050"/>
                </a:solidFill>
              </a:rPr>
              <a:t>分</a:t>
            </a:r>
            <a:r>
              <a:rPr lang="zh-CN" altLang="en-US" sz="3200" dirty="0"/>
              <a:t>许，美国总统</a:t>
            </a:r>
            <a:r>
              <a:rPr lang="zh-CN" altLang="en-US" sz="3200" dirty="0">
                <a:solidFill>
                  <a:srgbClr val="7030A0"/>
                </a:solidFill>
              </a:rPr>
              <a:t>特朗普</a:t>
            </a:r>
            <a:r>
              <a:rPr lang="zh-CN" altLang="en-US" sz="3200" dirty="0"/>
              <a:t>在白宫正式签署对华贸易备忘录。特朗普当场宣布，将有可能对</a:t>
            </a:r>
            <a:r>
              <a:rPr lang="en-US" altLang="zh-CN" sz="3200" dirty="0">
                <a:solidFill>
                  <a:srgbClr val="00B050"/>
                </a:solidFill>
              </a:rPr>
              <a:t>600</a:t>
            </a:r>
            <a:r>
              <a:rPr lang="zh-CN" altLang="en-US" sz="3200" dirty="0">
                <a:solidFill>
                  <a:srgbClr val="00B050"/>
                </a:solidFill>
              </a:rPr>
              <a:t>亿美元</a:t>
            </a:r>
            <a:r>
              <a:rPr lang="zh-CN" altLang="en-US" sz="3200" dirty="0"/>
              <a:t>的</a:t>
            </a:r>
            <a:r>
              <a:rPr lang="zh-CN" altLang="en-US" sz="3200" dirty="0">
                <a:solidFill>
                  <a:srgbClr val="C00000"/>
                </a:solidFill>
              </a:rPr>
              <a:t>中国</a:t>
            </a:r>
            <a:r>
              <a:rPr lang="zh-CN" altLang="en-US" sz="3200" dirty="0"/>
              <a:t>出口商品征收关税。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66618C6-477D-4815-A236-C0C44B5DC3A6}"/>
              </a:ext>
            </a:extLst>
          </p:cNvPr>
          <p:cNvCxnSpPr>
            <a:cxnSpLocks/>
          </p:cNvCxnSpPr>
          <p:nvPr/>
        </p:nvCxnSpPr>
        <p:spPr>
          <a:xfrm flipH="1" flipV="1">
            <a:off x="1524000" y="2336800"/>
            <a:ext cx="725715" cy="24259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6EB6CC3-F0C6-4E6F-8922-6EFF9A7CE84C}"/>
              </a:ext>
            </a:extLst>
          </p:cNvPr>
          <p:cNvCxnSpPr>
            <a:cxnSpLocks/>
          </p:cNvCxnSpPr>
          <p:nvPr/>
        </p:nvCxnSpPr>
        <p:spPr>
          <a:xfrm flipV="1">
            <a:off x="2569029" y="2336800"/>
            <a:ext cx="856342" cy="769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3D764D3-2F0E-4352-8EF5-3E5FEDED2EA3}"/>
              </a:ext>
            </a:extLst>
          </p:cNvPr>
          <p:cNvCxnSpPr>
            <a:cxnSpLocks/>
          </p:cNvCxnSpPr>
          <p:nvPr/>
        </p:nvCxnSpPr>
        <p:spPr>
          <a:xfrm flipH="1">
            <a:off x="696686" y="5036458"/>
            <a:ext cx="507999" cy="7402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A76AB35-444B-4E77-85BA-CA2E645B3288}"/>
              </a:ext>
            </a:extLst>
          </p:cNvPr>
          <p:cNvCxnSpPr/>
          <p:nvPr/>
        </p:nvCxnSpPr>
        <p:spPr>
          <a:xfrm>
            <a:off x="3048000" y="5036458"/>
            <a:ext cx="377371" cy="7402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99D5453-A047-44CA-9DAC-D68B382352BB}"/>
              </a:ext>
            </a:extLst>
          </p:cNvPr>
          <p:cNvSpPr txBox="1"/>
          <p:nvPr/>
        </p:nvSpPr>
        <p:spPr>
          <a:xfrm>
            <a:off x="921659" y="1752025"/>
            <a:ext cx="101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时间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609730-B42D-4BAB-B4AE-DDBF9E526969}"/>
              </a:ext>
            </a:extLst>
          </p:cNvPr>
          <p:cNvSpPr txBox="1"/>
          <p:nvPr/>
        </p:nvSpPr>
        <p:spPr>
          <a:xfrm>
            <a:off x="3048000" y="1752025"/>
            <a:ext cx="101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人名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E68ED32-4B41-43B0-B261-4F9A330AE623}"/>
              </a:ext>
            </a:extLst>
          </p:cNvPr>
          <p:cNvSpPr txBox="1"/>
          <p:nvPr/>
        </p:nvSpPr>
        <p:spPr>
          <a:xfrm>
            <a:off x="188685" y="5696851"/>
            <a:ext cx="101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货币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5326AD2-9809-4980-8085-CFC7779D72B7}"/>
              </a:ext>
            </a:extLst>
          </p:cNvPr>
          <p:cNvSpPr txBox="1"/>
          <p:nvPr/>
        </p:nvSpPr>
        <p:spPr>
          <a:xfrm>
            <a:off x="2808514" y="5696850"/>
            <a:ext cx="1908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地理位置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B99D6C79-B322-4019-BE24-CB7F9AF8B5EE}"/>
              </a:ext>
            </a:extLst>
          </p:cNvPr>
          <p:cNvCxnSpPr/>
          <p:nvPr/>
        </p:nvCxnSpPr>
        <p:spPr>
          <a:xfrm flipV="1">
            <a:off x="10421257" y="2336800"/>
            <a:ext cx="0" cy="4934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816EFAC-E744-4A28-8370-07CEED630AFD}"/>
              </a:ext>
            </a:extLst>
          </p:cNvPr>
          <p:cNvSpPr txBox="1"/>
          <p:nvPr/>
        </p:nvSpPr>
        <p:spPr>
          <a:xfrm>
            <a:off x="9622971" y="1812143"/>
            <a:ext cx="2061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数学术语</a:t>
            </a:r>
          </a:p>
        </p:txBody>
      </p:sp>
    </p:spTree>
    <p:extLst>
      <p:ext uri="{BB962C8B-B14F-4D97-AF65-F5344CB8AC3E}">
        <p14:creationId xmlns:p14="http://schemas.microsoft.com/office/powerpoint/2010/main" val="1551157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2CC43C-7A54-43C5-B32B-F638EB3B191D}"/>
              </a:ext>
            </a:extLst>
          </p:cNvPr>
          <p:cNvSpPr/>
          <p:nvPr/>
        </p:nvSpPr>
        <p:spPr>
          <a:xfrm>
            <a:off x="2401566" y="5529651"/>
            <a:ext cx="581734" cy="736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已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4DA5687-D205-4A94-93BB-5205D09C5194}"/>
              </a:ext>
            </a:extLst>
          </p:cNvPr>
          <p:cNvCxnSpPr>
            <a:cxnSpLocks/>
          </p:cNvCxnSpPr>
          <p:nvPr/>
        </p:nvCxnSpPr>
        <p:spPr>
          <a:xfrm flipV="1">
            <a:off x="2692433" y="5064109"/>
            <a:ext cx="0" cy="46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E13B67E-B959-42D5-B41F-5BAD0D85C9A5}"/>
              </a:ext>
            </a:extLst>
          </p:cNvPr>
          <p:cNvCxnSpPr>
            <a:cxnSpLocks/>
            <a:stCxn id="43" idx="0"/>
          </p:cNvCxnSpPr>
          <p:nvPr/>
        </p:nvCxnSpPr>
        <p:spPr>
          <a:xfrm flipV="1">
            <a:off x="2692433" y="1782754"/>
            <a:ext cx="4085" cy="63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流程图: 决策 40">
            <a:extLst>
              <a:ext uri="{FF2B5EF4-FFF2-40B4-BE49-F238E27FC236}">
                <a16:creationId xmlns:a16="http://schemas.microsoft.com/office/drawing/2014/main" id="{FA68ACB8-8618-4E96-9BFC-78B34BB3BAAD}"/>
              </a:ext>
            </a:extLst>
          </p:cNvPr>
          <p:cNvSpPr/>
          <p:nvPr/>
        </p:nvSpPr>
        <p:spPr>
          <a:xfrm>
            <a:off x="2281042" y="4430332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2" name="流程图: 决策 41">
            <a:extLst>
              <a:ext uri="{FF2B5EF4-FFF2-40B4-BE49-F238E27FC236}">
                <a16:creationId xmlns:a16="http://schemas.microsoft.com/office/drawing/2014/main" id="{9707CE1E-DF95-4286-837D-D7CE73258347}"/>
              </a:ext>
            </a:extLst>
          </p:cNvPr>
          <p:cNvSpPr/>
          <p:nvPr/>
        </p:nvSpPr>
        <p:spPr>
          <a:xfrm>
            <a:off x="2289210" y="3426010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3" name="流程图: 决策 42">
            <a:extLst>
              <a:ext uri="{FF2B5EF4-FFF2-40B4-BE49-F238E27FC236}">
                <a16:creationId xmlns:a16="http://schemas.microsoft.com/office/drawing/2014/main" id="{45071EBC-B539-48B1-AB86-F3A169770899}"/>
              </a:ext>
            </a:extLst>
          </p:cNvPr>
          <p:cNvSpPr/>
          <p:nvPr/>
        </p:nvSpPr>
        <p:spPr>
          <a:xfrm>
            <a:off x="2281042" y="2421689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62" name="连接符: 曲线 61">
            <a:extLst>
              <a:ext uri="{FF2B5EF4-FFF2-40B4-BE49-F238E27FC236}">
                <a16:creationId xmlns:a16="http://schemas.microsoft.com/office/drawing/2014/main" id="{CE9EC7AC-299B-41A6-BBCC-82F6C048B4AA}"/>
              </a:ext>
            </a:extLst>
          </p:cNvPr>
          <p:cNvCxnSpPr>
            <a:cxnSpLocks/>
            <a:stCxn id="41" idx="1"/>
            <a:endCxn id="43" idx="1"/>
          </p:cNvCxnSpPr>
          <p:nvPr/>
        </p:nvCxnSpPr>
        <p:spPr>
          <a:xfrm rot="10800000">
            <a:off x="2281042" y="2735106"/>
            <a:ext cx="8167" cy="20086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2A43FAF8-6599-4B00-910F-74D49FEA6967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692433" y="3048523"/>
            <a:ext cx="8167" cy="37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连接符: 曲线 93">
            <a:extLst>
              <a:ext uri="{FF2B5EF4-FFF2-40B4-BE49-F238E27FC236}">
                <a16:creationId xmlns:a16="http://schemas.microsoft.com/office/drawing/2014/main" id="{10E50576-A6D6-4B38-86FC-5E34ECD2F6B5}"/>
              </a:ext>
            </a:extLst>
          </p:cNvPr>
          <p:cNvCxnSpPr>
            <a:stCxn id="4" idx="0"/>
            <a:endCxn id="42" idx="3"/>
          </p:cNvCxnSpPr>
          <p:nvPr/>
        </p:nvCxnSpPr>
        <p:spPr>
          <a:xfrm rot="5400000" flipH="1" flipV="1">
            <a:off x="2007101" y="4424760"/>
            <a:ext cx="1790225" cy="419559"/>
          </a:xfrm>
          <a:prstGeom prst="curvedConnector4">
            <a:avLst>
              <a:gd name="adj1" fmla="val 7785"/>
              <a:gd name="adj2" fmla="val 1350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矩形: 圆角 104">
            <a:extLst>
              <a:ext uri="{FF2B5EF4-FFF2-40B4-BE49-F238E27FC236}">
                <a16:creationId xmlns:a16="http://schemas.microsoft.com/office/drawing/2014/main" id="{C0986AF0-6A07-47C2-9D3F-7DCEC9D76747}"/>
              </a:ext>
            </a:extLst>
          </p:cNvPr>
          <p:cNvSpPr/>
          <p:nvPr/>
        </p:nvSpPr>
        <p:spPr>
          <a:xfrm>
            <a:off x="3627573" y="5529652"/>
            <a:ext cx="581734" cy="736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知</a:t>
            </a:r>
          </a:p>
        </p:txBody>
      </p: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6613B1C8-38CF-41D8-B08C-595102F93511}"/>
              </a:ext>
            </a:extLst>
          </p:cNvPr>
          <p:cNvCxnSpPr>
            <a:cxnSpLocks/>
          </p:cNvCxnSpPr>
          <p:nvPr/>
        </p:nvCxnSpPr>
        <p:spPr>
          <a:xfrm flipV="1">
            <a:off x="3918440" y="5064110"/>
            <a:ext cx="0" cy="46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AD58D2DE-8CCE-4B14-963E-995459F93D61}"/>
              </a:ext>
            </a:extLst>
          </p:cNvPr>
          <p:cNvCxnSpPr>
            <a:cxnSpLocks/>
            <a:stCxn id="111" idx="0"/>
          </p:cNvCxnSpPr>
          <p:nvPr/>
        </p:nvCxnSpPr>
        <p:spPr>
          <a:xfrm flipV="1">
            <a:off x="3918440" y="1782755"/>
            <a:ext cx="4085" cy="63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流程图: 决策 108">
            <a:extLst>
              <a:ext uri="{FF2B5EF4-FFF2-40B4-BE49-F238E27FC236}">
                <a16:creationId xmlns:a16="http://schemas.microsoft.com/office/drawing/2014/main" id="{C58F4869-D36E-402E-AAE9-1BB8B1A5DCC7}"/>
              </a:ext>
            </a:extLst>
          </p:cNvPr>
          <p:cNvSpPr/>
          <p:nvPr/>
        </p:nvSpPr>
        <p:spPr>
          <a:xfrm>
            <a:off x="3507048" y="4430333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10" name="流程图: 决策 109">
            <a:extLst>
              <a:ext uri="{FF2B5EF4-FFF2-40B4-BE49-F238E27FC236}">
                <a16:creationId xmlns:a16="http://schemas.microsoft.com/office/drawing/2014/main" id="{60AACAC0-968F-4765-A062-6F2D80DAAF07}"/>
              </a:ext>
            </a:extLst>
          </p:cNvPr>
          <p:cNvSpPr/>
          <p:nvPr/>
        </p:nvSpPr>
        <p:spPr>
          <a:xfrm>
            <a:off x="3515216" y="3426011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11" name="流程图: 决策 110">
            <a:extLst>
              <a:ext uri="{FF2B5EF4-FFF2-40B4-BE49-F238E27FC236}">
                <a16:creationId xmlns:a16="http://schemas.microsoft.com/office/drawing/2014/main" id="{E019522D-A48C-40F1-B719-D798BAA1847D}"/>
              </a:ext>
            </a:extLst>
          </p:cNvPr>
          <p:cNvSpPr/>
          <p:nvPr/>
        </p:nvSpPr>
        <p:spPr>
          <a:xfrm>
            <a:off x="3507048" y="2421690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12" name="连接符: 曲线 111">
            <a:extLst>
              <a:ext uri="{FF2B5EF4-FFF2-40B4-BE49-F238E27FC236}">
                <a16:creationId xmlns:a16="http://schemas.microsoft.com/office/drawing/2014/main" id="{1294A5B9-98CB-4E15-81F4-0262EDF5E739}"/>
              </a:ext>
            </a:extLst>
          </p:cNvPr>
          <p:cNvCxnSpPr>
            <a:cxnSpLocks/>
            <a:stCxn id="109" idx="1"/>
            <a:endCxn id="111" idx="1"/>
          </p:cNvCxnSpPr>
          <p:nvPr/>
        </p:nvCxnSpPr>
        <p:spPr>
          <a:xfrm rot="10800000">
            <a:off x="3507048" y="2735107"/>
            <a:ext cx="8167" cy="20086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D7D6A02D-9EFB-4ECE-BD1C-3EDA256C3C56}"/>
              </a:ext>
            </a:extLst>
          </p:cNvPr>
          <p:cNvCxnSpPr>
            <a:cxnSpLocks/>
            <a:stCxn id="110" idx="0"/>
          </p:cNvCxnSpPr>
          <p:nvPr/>
        </p:nvCxnSpPr>
        <p:spPr>
          <a:xfrm flipH="1" flipV="1">
            <a:off x="3918441" y="3048524"/>
            <a:ext cx="8167" cy="37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连接符: 曲线 113">
            <a:extLst>
              <a:ext uri="{FF2B5EF4-FFF2-40B4-BE49-F238E27FC236}">
                <a16:creationId xmlns:a16="http://schemas.microsoft.com/office/drawing/2014/main" id="{9C07B74E-E68D-4271-946B-322970D4D775}"/>
              </a:ext>
            </a:extLst>
          </p:cNvPr>
          <p:cNvCxnSpPr>
            <a:stCxn id="105" idx="0"/>
            <a:endCxn id="110" idx="3"/>
          </p:cNvCxnSpPr>
          <p:nvPr/>
        </p:nvCxnSpPr>
        <p:spPr>
          <a:xfrm rot="5400000" flipH="1" flipV="1">
            <a:off x="3233107" y="4424761"/>
            <a:ext cx="1790225" cy="419559"/>
          </a:xfrm>
          <a:prstGeom prst="curvedConnector4">
            <a:avLst>
              <a:gd name="adj1" fmla="val 7785"/>
              <a:gd name="adj2" fmla="val 1350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矩形: 圆角 114">
            <a:extLst>
              <a:ext uri="{FF2B5EF4-FFF2-40B4-BE49-F238E27FC236}">
                <a16:creationId xmlns:a16="http://schemas.microsoft.com/office/drawing/2014/main" id="{5E13B69D-DF4B-46BC-8127-C098CB74EFA0}"/>
              </a:ext>
            </a:extLst>
          </p:cNvPr>
          <p:cNvSpPr/>
          <p:nvPr/>
        </p:nvSpPr>
        <p:spPr>
          <a:xfrm>
            <a:off x="4897641" y="5529652"/>
            <a:ext cx="581734" cy="736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函</a:t>
            </a:r>
          </a:p>
        </p:txBody>
      </p: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F69B35C7-3634-455F-9347-1D7B1FE3DCFD}"/>
              </a:ext>
            </a:extLst>
          </p:cNvPr>
          <p:cNvCxnSpPr>
            <a:cxnSpLocks/>
          </p:cNvCxnSpPr>
          <p:nvPr/>
        </p:nvCxnSpPr>
        <p:spPr>
          <a:xfrm flipV="1">
            <a:off x="5188508" y="5064110"/>
            <a:ext cx="0" cy="46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>
            <a:extLst>
              <a:ext uri="{FF2B5EF4-FFF2-40B4-BE49-F238E27FC236}">
                <a16:creationId xmlns:a16="http://schemas.microsoft.com/office/drawing/2014/main" id="{E2260D90-321C-4E5B-9F11-2D5CE405064A}"/>
              </a:ext>
            </a:extLst>
          </p:cNvPr>
          <p:cNvCxnSpPr>
            <a:cxnSpLocks/>
            <a:stCxn id="121" idx="0"/>
          </p:cNvCxnSpPr>
          <p:nvPr/>
        </p:nvCxnSpPr>
        <p:spPr>
          <a:xfrm flipV="1">
            <a:off x="5188508" y="1782755"/>
            <a:ext cx="3444" cy="63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流程图: 决策 118">
            <a:extLst>
              <a:ext uri="{FF2B5EF4-FFF2-40B4-BE49-F238E27FC236}">
                <a16:creationId xmlns:a16="http://schemas.microsoft.com/office/drawing/2014/main" id="{6123CDF8-1FA7-4F4E-8989-3E2E4D6BED5C}"/>
              </a:ext>
            </a:extLst>
          </p:cNvPr>
          <p:cNvSpPr/>
          <p:nvPr/>
        </p:nvSpPr>
        <p:spPr>
          <a:xfrm>
            <a:off x="4777116" y="4430333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20" name="流程图: 决策 119">
            <a:extLst>
              <a:ext uri="{FF2B5EF4-FFF2-40B4-BE49-F238E27FC236}">
                <a16:creationId xmlns:a16="http://schemas.microsoft.com/office/drawing/2014/main" id="{D94A32E1-B304-48D7-B5A1-C8EEF4058575}"/>
              </a:ext>
            </a:extLst>
          </p:cNvPr>
          <p:cNvSpPr/>
          <p:nvPr/>
        </p:nvSpPr>
        <p:spPr>
          <a:xfrm>
            <a:off x="4785285" y="3426011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21" name="流程图: 决策 120">
            <a:extLst>
              <a:ext uri="{FF2B5EF4-FFF2-40B4-BE49-F238E27FC236}">
                <a16:creationId xmlns:a16="http://schemas.microsoft.com/office/drawing/2014/main" id="{D2BEB5CC-7FA1-4161-A420-B4064FDB6447}"/>
              </a:ext>
            </a:extLst>
          </p:cNvPr>
          <p:cNvSpPr/>
          <p:nvPr/>
        </p:nvSpPr>
        <p:spPr>
          <a:xfrm>
            <a:off x="4777116" y="2421690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22" name="连接符: 曲线 121">
            <a:extLst>
              <a:ext uri="{FF2B5EF4-FFF2-40B4-BE49-F238E27FC236}">
                <a16:creationId xmlns:a16="http://schemas.microsoft.com/office/drawing/2014/main" id="{7FFD7BC0-84FD-4A45-AC49-948A251ACF8B}"/>
              </a:ext>
            </a:extLst>
          </p:cNvPr>
          <p:cNvCxnSpPr>
            <a:cxnSpLocks/>
            <a:stCxn id="119" idx="1"/>
            <a:endCxn id="121" idx="1"/>
          </p:cNvCxnSpPr>
          <p:nvPr/>
        </p:nvCxnSpPr>
        <p:spPr>
          <a:xfrm rot="10800000">
            <a:off x="4777116" y="2735107"/>
            <a:ext cx="8167" cy="20086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CE309C51-6C21-4B75-883F-2C8FFEBD313E}"/>
              </a:ext>
            </a:extLst>
          </p:cNvPr>
          <p:cNvCxnSpPr>
            <a:cxnSpLocks/>
            <a:stCxn id="120" idx="0"/>
          </p:cNvCxnSpPr>
          <p:nvPr/>
        </p:nvCxnSpPr>
        <p:spPr>
          <a:xfrm flipH="1" flipV="1">
            <a:off x="5188509" y="3048524"/>
            <a:ext cx="8167" cy="37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连接符: 曲线 123">
            <a:extLst>
              <a:ext uri="{FF2B5EF4-FFF2-40B4-BE49-F238E27FC236}">
                <a16:creationId xmlns:a16="http://schemas.microsoft.com/office/drawing/2014/main" id="{FBD7C5A5-F2B1-42D4-8354-88610A762C94}"/>
              </a:ext>
            </a:extLst>
          </p:cNvPr>
          <p:cNvCxnSpPr>
            <a:stCxn id="115" idx="0"/>
            <a:endCxn id="120" idx="3"/>
          </p:cNvCxnSpPr>
          <p:nvPr/>
        </p:nvCxnSpPr>
        <p:spPr>
          <a:xfrm rot="5400000" flipH="1" flipV="1">
            <a:off x="4503176" y="4424761"/>
            <a:ext cx="1790225" cy="419559"/>
          </a:xfrm>
          <a:prstGeom prst="curvedConnector4">
            <a:avLst>
              <a:gd name="adj1" fmla="val 7785"/>
              <a:gd name="adj2" fmla="val 1350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1690ED31-F6EC-4C78-AB9B-E0C81F351554}"/>
              </a:ext>
            </a:extLst>
          </p:cNvPr>
          <p:cNvSpPr/>
          <p:nvPr/>
        </p:nvSpPr>
        <p:spPr>
          <a:xfrm>
            <a:off x="6162347" y="5529652"/>
            <a:ext cx="581734" cy="736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数</a:t>
            </a:r>
          </a:p>
        </p:txBody>
      </p: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CADA128B-10C1-413E-956B-4438924FCE42}"/>
              </a:ext>
            </a:extLst>
          </p:cNvPr>
          <p:cNvCxnSpPr>
            <a:cxnSpLocks/>
          </p:cNvCxnSpPr>
          <p:nvPr/>
        </p:nvCxnSpPr>
        <p:spPr>
          <a:xfrm flipV="1">
            <a:off x="6453214" y="5064110"/>
            <a:ext cx="0" cy="46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127">
            <a:extLst>
              <a:ext uri="{FF2B5EF4-FFF2-40B4-BE49-F238E27FC236}">
                <a16:creationId xmlns:a16="http://schemas.microsoft.com/office/drawing/2014/main" id="{93F8DFA1-76B4-4113-B6A8-CACA9B730B60}"/>
              </a:ext>
            </a:extLst>
          </p:cNvPr>
          <p:cNvCxnSpPr>
            <a:cxnSpLocks/>
            <a:stCxn id="131" idx="0"/>
          </p:cNvCxnSpPr>
          <p:nvPr/>
        </p:nvCxnSpPr>
        <p:spPr>
          <a:xfrm flipV="1">
            <a:off x="6453215" y="1782755"/>
            <a:ext cx="3860" cy="63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流程图: 决策 128">
            <a:extLst>
              <a:ext uri="{FF2B5EF4-FFF2-40B4-BE49-F238E27FC236}">
                <a16:creationId xmlns:a16="http://schemas.microsoft.com/office/drawing/2014/main" id="{0211F902-C795-4397-9B59-9857E52B921D}"/>
              </a:ext>
            </a:extLst>
          </p:cNvPr>
          <p:cNvSpPr/>
          <p:nvPr/>
        </p:nvSpPr>
        <p:spPr>
          <a:xfrm>
            <a:off x="6041824" y="4430333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30" name="流程图: 决策 129">
            <a:extLst>
              <a:ext uri="{FF2B5EF4-FFF2-40B4-BE49-F238E27FC236}">
                <a16:creationId xmlns:a16="http://schemas.microsoft.com/office/drawing/2014/main" id="{1B093429-B920-44C7-8A90-39610F6CA919}"/>
              </a:ext>
            </a:extLst>
          </p:cNvPr>
          <p:cNvSpPr/>
          <p:nvPr/>
        </p:nvSpPr>
        <p:spPr>
          <a:xfrm>
            <a:off x="6049991" y="3426011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31" name="流程图: 决策 130">
            <a:extLst>
              <a:ext uri="{FF2B5EF4-FFF2-40B4-BE49-F238E27FC236}">
                <a16:creationId xmlns:a16="http://schemas.microsoft.com/office/drawing/2014/main" id="{7E2E82A9-9020-4930-A5EF-582B75F974BA}"/>
              </a:ext>
            </a:extLst>
          </p:cNvPr>
          <p:cNvSpPr/>
          <p:nvPr/>
        </p:nvSpPr>
        <p:spPr>
          <a:xfrm>
            <a:off x="6041824" y="2421690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32" name="连接符: 曲线 131">
            <a:extLst>
              <a:ext uri="{FF2B5EF4-FFF2-40B4-BE49-F238E27FC236}">
                <a16:creationId xmlns:a16="http://schemas.microsoft.com/office/drawing/2014/main" id="{7B22E52F-7796-473D-97E0-619DE6D5DB88}"/>
              </a:ext>
            </a:extLst>
          </p:cNvPr>
          <p:cNvCxnSpPr>
            <a:cxnSpLocks/>
            <a:stCxn id="129" idx="1"/>
            <a:endCxn id="131" idx="1"/>
          </p:cNvCxnSpPr>
          <p:nvPr/>
        </p:nvCxnSpPr>
        <p:spPr>
          <a:xfrm rot="10800000">
            <a:off x="6041824" y="2735107"/>
            <a:ext cx="8167" cy="20086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FDC0C602-ACAA-47C0-8721-D3F4C7AF7F95}"/>
              </a:ext>
            </a:extLst>
          </p:cNvPr>
          <p:cNvCxnSpPr>
            <a:cxnSpLocks/>
            <a:stCxn id="130" idx="0"/>
          </p:cNvCxnSpPr>
          <p:nvPr/>
        </p:nvCxnSpPr>
        <p:spPr>
          <a:xfrm flipH="1" flipV="1">
            <a:off x="6453215" y="3048524"/>
            <a:ext cx="8167" cy="37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连接符: 曲线 133">
            <a:extLst>
              <a:ext uri="{FF2B5EF4-FFF2-40B4-BE49-F238E27FC236}">
                <a16:creationId xmlns:a16="http://schemas.microsoft.com/office/drawing/2014/main" id="{EC959AC0-6209-4169-B9A4-8BDA713EDB7A}"/>
              </a:ext>
            </a:extLst>
          </p:cNvPr>
          <p:cNvCxnSpPr>
            <a:stCxn id="125" idx="0"/>
            <a:endCxn id="130" idx="3"/>
          </p:cNvCxnSpPr>
          <p:nvPr/>
        </p:nvCxnSpPr>
        <p:spPr>
          <a:xfrm rot="5400000" flipH="1" flipV="1">
            <a:off x="5767882" y="4424761"/>
            <a:ext cx="1790225" cy="419559"/>
          </a:xfrm>
          <a:prstGeom prst="curvedConnector4">
            <a:avLst>
              <a:gd name="adj1" fmla="val 7785"/>
              <a:gd name="adj2" fmla="val 1350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: 圆角 134">
            <a:extLst>
              <a:ext uri="{FF2B5EF4-FFF2-40B4-BE49-F238E27FC236}">
                <a16:creationId xmlns:a16="http://schemas.microsoft.com/office/drawing/2014/main" id="{EF21FD6F-414F-4FB4-9454-9BA4ED90BD8F}"/>
              </a:ext>
            </a:extLst>
          </p:cNvPr>
          <p:cNvSpPr/>
          <p:nvPr/>
        </p:nvSpPr>
        <p:spPr>
          <a:xfrm>
            <a:off x="7373695" y="5529652"/>
            <a:ext cx="581734" cy="736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f</a:t>
            </a:r>
            <a:endParaRPr lang="zh-CN" altLang="en-US" sz="2000" dirty="0"/>
          </a:p>
        </p:txBody>
      </p:sp>
      <p:sp>
        <p:nvSpPr>
          <p:cNvPr id="136" name="矩形: 剪去左右顶角 135">
            <a:extLst>
              <a:ext uri="{FF2B5EF4-FFF2-40B4-BE49-F238E27FC236}">
                <a16:creationId xmlns:a16="http://schemas.microsoft.com/office/drawing/2014/main" id="{C33494C6-76AC-4F4E-B1B3-B845FD531FDE}"/>
              </a:ext>
            </a:extLst>
          </p:cNvPr>
          <p:cNvSpPr/>
          <p:nvPr/>
        </p:nvSpPr>
        <p:spPr>
          <a:xfrm>
            <a:off x="7221512" y="1169239"/>
            <a:ext cx="916635" cy="613517"/>
          </a:xfrm>
          <a:prstGeom prst="snip2Same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B-Expr</a:t>
            </a:r>
            <a:endParaRPr lang="zh-CN" altLang="en-US" sz="2000" dirty="0"/>
          </a:p>
        </p:txBody>
      </p:sp>
      <p:cxnSp>
        <p:nvCxnSpPr>
          <p:cNvPr id="137" name="直接箭头连接符 136">
            <a:extLst>
              <a:ext uri="{FF2B5EF4-FFF2-40B4-BE49-F238E27FC236}">
                <a16:creationId xmlns:a16="http://schemas.microsoft.com/office/drawing/2014/main" id="{1BBB6904-6AB8-4952-8549-29BBDA885C1F}"/>
              </a:ext>
            </a:extLst>
          </p:cNvPr>
          <p:cNvCxnSpPr>
            <a:cxnSpLocks/>
          </p:cNvCxnSpPr>
          <p:nvPr/>
        </p:nvCxnSpPr>
        <p:spPr>
          <a:xfrm flipV="1">
            <a:off x="7664562" y="5064110"/>
            <a:ext cx="0" cy="46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箭头连接符 137">
            <a:extLst>
              <a:ext uri="{FF2B5EF4-FFF2-40B4-BE49-F238E27FC236}">
                <a16:creationId xmlns:a16="http://schemas.microsoft.com/office/drawing/2014/main" id="{F50BD1B2-A52D-43EF-BE82-9EABF7E66EBE}"/>
              </a:ext>
            </a:extLst>
          </p:cNvPr>
          <p:cNvCxnSpPr>
            <a:cxnSpLocks/>
            <a:stCxn id="141" idx="0"/>
            <a:endCxn id="136" idx="1"/>
          </p:cNvCxnSpPr>
          <p:nvPr/>
        </p:nvCxnSpPr>
        <p:spPr>
          <a:xfrm flipV="1">
            <a:off x="7664562" y="1782755"/>
            <a:ext cx="15268" cy="63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流程图: 决策 138">
            <a:extLst>
              <a:ext uri="{FF2B5EF4-FFF2-40B4-BE49-F238E27FC236}">
                <a16:creationId xmlns:a16="http://schemas.microsoft.com/office/drawing/2014/main" id="{FD05D29A-A717-49A0-B29E-3EC67DE97C32}"/>
              </a:ext>
            </a:extLst>
          </p:cNvPr>
          <p:cNvSpPr/>
          <p:nvPr/>
        </p:nvSpPr>
        <p:spPr>
          <a:xfrm>
            <a:off x="7253171" y="4430333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40" name="流程图: 决策 139">
            <a:extLst>
              <a:ext uri="{FF2B5EF4-FFF2-40B4-BE49-F238E27FC236}">
                <a16:creationId xmlns:a16="http://schemas.microsoft.com/office/drawing/2014/main" id="{EF279706-5EF4-4A34-82E2-84FAA90AD548}"/>
              </a:ext>
            </a:extLst>
          </p:cNvPr>
          <p:cNvSpPr/>
          <p:nvPr/>
        </p:nvSpPr>
        <p:spPr>
          <a:xfrm>
            <a:off x="7261338" y="3426011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41" name="流程图: 决策 140">
            <a:extLst>
              <a:ext uri="{FF2B5EF4-FFF2-40B4-BE49-F238E27FC236}">
                <a16:creationId xmlns:a16="http://schemas.microsoft.com/office/drawing/2014/main" id="{4F773020-3D83-48C4-9BCD-C25746A9D66F}"/>
              </a:ext>
            </a:extLst>
          </p:cNvPr>
          <p:cNvSpPr/>
          <p:nvPr/>
        </p:nvSpPr>
        <p:spPr>
          <a:xfrm>
            <a:off x="7253171" y="2421690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42" name="连接符: 曲线 141">
            <a:extLst>
              <a:ext uri="{FF2B5EF4-FFF2-40B4-BE49-F238E27FC236}">
                <a16:creationId xmlns:a16="http://schemas.microsoft.com/office/drawing/2014/main" id="{056088B9-1D4E-4554-A88E-7F4A451936B8}"/>
              </a:ext>
            </a:extLst>
          </p:cNvPr>
          <p:cNvCxnSpPr>
            <a:cxnSpLocks/>
            <a:stCxn id="139" idx="1"/>
            <a:endCxn id="141" idx="1"/>
          </p:cNvCxnSpPr>
          <p:nvPr/>
        </p:nvCxnSpPr>
        <p:spPr>
          <a:xfrm rot="10800000">
            <a:off x="7253171" y="2735107"/>
            <a:ext cx="8167" cy="20086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>
            <a:extLst>
              <a:ext uri="{FF2B5EF4-FFF2-40B4-BE49-F238E27FC236}">
                <a16:creationId xmlns:a16="http://schemas.microsoft.com/office/drawing/2014/main" id="{467A1E96-2C29-423A-A767-A24E8325742A}"/>
              </a:ext>
            </a:extLst>
          </p:cNvPr>
          <p:cNvCxnSpPr>
            <a:cxnSpLocks/>
            <a:stCxn id="140" idx="0"/>
          </p:cNvCxnSpPr>
          <p:nvPr/>
        </p:nvCxnSpPr>
        <p:spPr>
          <a:xfrm flipH="1" flipV="1">
            <a:off x="7664562" y="3048524"/>
            <a:ext cx="8167" cy="37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连接符: 曲线 143">
            <a:extLst>
              <a:ext uri="{FF2B5EF4-FFF2-40B4-BE49-F238E27FC236}">
                <a16:creationId xmlns:a16="http://schemas.microsoft.com/office/drawing/2014/main" id="{B4E1A76E-26C5-46C6-BFE9-DD2E01F27B99}"/>
              </a:ext>
            </a:extLst>
          </p:cNvPr>
          <p:cNvCxnSpPr>
            <a:stCxn id="135" idx="0"/>
            <a:endCxn id="140" idx="3"/>
          </p:cNvCxnSpPr>
          <p:nvPr/>
        </p:nvCxnSpPr>
        <p:spPr>
          <a:xfrm rot="5400000" flipH="1" flipV="1">
            <a:off x="6979229" y="4424761"/>
            <a:ext cx="1790225" cy="419559"/>
          </a:xfrm>
          <a:prstGeom prst="curvedConnector4">
            <a:avLst>
              <a:gd name="adj1" fmla="val 7785"/>
              <a:gd name="adj2" fmla="val 1350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: 圆角 144">
            <a:extLst>
              <a:ext uri="{FF2B5EF4-FFF2-40B4-BE49-F238E27FC236}">
                <a16:creationId xmlns:a16="http://schemas.microsoft.com/office/drawing/2014/main" id="{5448F0D6-5742-4799-AED0-06A541C3A4BD}"/>
              </a:ext>
            </a:extLst>
          </p:cNvPr>
          <p:cNvSpPr/>
          <p:nvPr/>
        </p:nvSpPr>
        <p:spPr>
          <a:xfrm>
            <a:off x="8603297" y="5529652"/>
            <a:ext cx="581734" cy="736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(</a:t>
            </a:r>
            <a:endParaRPr lang="zh-CN" altLang="en-US" sz="2000" dirty="0"/>
          </a:p>
        </p:txBody>
      </p:sp>
      <p:cxnSp>
        <p:nvCxnSpPr>
          <p:cNvPr id="147" name="直接箭头连接符 146">
            <a:extLst>
              <a:ext uri="{FF2B5EF4-FFF2-40B4-BE49-F238E27FC236}">
                <a16:creationId xmlns:a16="http://schemas.microsoft.com/office/drawing/2014/main" id="{EAD723C6-046E-4145-B14B-53F5D2A59B99}"/>
              </a:ext>
            </a:extLst>
          </p:cNvPr>
          <p:cNvCxnSpPr>
            <a:cxnSpLocks/>
          </p:cNvCxnSpPr>
          <p:nvPr/>
        </p:nvCxnSpPr>
        <p:spPr>
          <a:xfrm flipV="1">
            <a:off x="8894164" y="5064110"/>
            <a:ext cx="0" cy="46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接箭头连接符 147">
            <a:extLst>
              <a:ext uri="{FF2B5EF4-FFF2-40B4-BE49-F238E27FC236}">
                <a16:creationId xmlns:a16="http://schemas.microsoft.com/office/drawing/2014/main" id="{61854963-6B26-4623-9023-181BA24AECD0}"/>
              </a:ext>
            </a:extLst>
          </p:cNvPr>
          <p:cNvCxnSpPr>
            <a:cxnSpLocks/>
            <a:stCxn id="151" idx="0"/>
          </p:cNvCxnSpPr>
          <p:nvPr/>
        </p:nvCxnSpPr>
        <p:spPr>
          <a:xfrm flipV="1">
            <a:off x="8894164" y="1782755"/>
            <a:ext cx="4085" cy="63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流程图: 决策 148">
            <a:extLst>
              <a:ext uri="{FF2B5EF4-FFF2-40B4-BE49-F238E27FC236}">
                <a16:creationId xmlns:a16="http://schemas.microsoft.com/office/drawing/2014/main" id="{7B306551-DBFD-4CB3-9285-8316E9228ED3}"/>
              </a:ext>
            </a:extLst>
          </p:cNvPr>
          <p:cNvSpPr/>
          <p:nvPr/>
        </p:nvSpPr>
        <p:spPr>
          <a:xfrm>
            <a:off x="8482774" y="4430333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50" name="流程图: 决策 149">
            <a:extLst>
              <a:ext uri="{FF2B5EF4-FFF2-40B4-BE49-F238E27FC236}">
                <a16:creationId xmlns:a16="http://schemas.microsoft.com/office/drawing/2014/main" id="{51FA0FA2-6A9F-40D1-9027-2E6B373A02D6}"/>
              </a:ext>
            </a:extLst>
          </p:cNvPr>
          <p:cNvSpPr/>
          <p:nvPr/>
        </p:nvSpPr>
        <p:spPr>
          <a:xfrm>
            <a:off x="8490941" y="3426011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51" name="流程图: 决策 150">
            <a:extLst>
              <a:ext uri="{FF2B5EF4-FFF2-40B4-BE49-F238E27FC236}">
                <a16:creationId xmlns:a16="http://schemas.microsoft.com/office/drawing/2014/main" id="{1F13D636-7189-4AF6-B245-FC4AED5DC09A}"/>
              </a:ext>
            </a:extLst>
          </p:cNvPr>
          <p:cNvSpPr/>
          <p:nvPr/>
        </p:nvSpPr>
        <p:spPr>
          <a:xfrm>
            <a:off x="8482774" y="2421690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52" name="连接符: 曲线 151">
            <a:extLst>
              <a:ext uri="{FF2B5EF4-FFF2-40B4-BE49-F238E27FC236}">
                <a16:creationId xmlns:a16="http://schemas.microsoft.com/office/drawing/2014/main" id="{AFC1F789-971E-42B3-B124-B4BB29B752F6}"/>
              </a:ext>
            </a:extLst>
          </p:cNvPr>
          <p:cNvCxnSpPr>
            <a:cxnSpLocks/>
            <a:stCxn id="149" idx="1"/>
            <a:endCxn id="151" idx="1"/>
          </p:cNvCxnSpPr>
          <p:nvPr/>
        </p:nvCxnSpPr>
        <p:spPr>
          <a:xfrm rot="10800000">
            <a:off x="8482774" y="2735107"/>
            <a:ext cx="8167" cy="20086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接箭头连接符 152">
            <a:extLst>
              <a:ext uri="{FF2B5EF4-FFF2-40B4-BE49-F238E27FC236}">
                <a16:creationId xmlns:a16="http://schemas.microsoft.com/office/drawing/2014/main" id="{DCA1EC8F-09AA-4FC3-BF10-0D85AF8768CD}"/>
              </a:ext>
            </a:extLst>
          </p:cNvPr>
          <p:cNvCxnSpPr>
            <a:cxnSpLocks/>
            <a:stCxn id="150" idx="0"/>
          </p:cNvCxnSpPr>
          <p:nvPr/>
        </p:nvCxnSpPr>
        <p:spPr>
          <a:xfrm flipH="1" flipV="1">
            <a:off x="8894165" y="3048524"/>
            <a:ext cx="8167" cy="37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曲线 153">
            <a:extLst>
              <a:ext uri="{FF2B5EF4-FFF2-40B4-BE49-F238E27FC236}">
                <a16:creationId xmlns:a16="http://schemas.microsoft.com/office/drawing/2014/main" id="{FDCD324B-CFB4-40D7-A607-081C3627884B}"/>
              </a:ext>
            </a:extLst>
          </p:cNvPr>
          <p:cNvCxnSpPr>
            <a:stCxn id="145" idx="0"/>
            <a:endCxn id="150" idx="3"/>
          </p:cNvCxnSpPr>
          <p:nvPr/>
        </p:nvCxnSpPr>
        <p:spPr>
          <a:xfrm rot="5400000" flipH="1" flipV="1">
            <a:off x="8208832" y="4424761"/>
            <a:ext cx="1790225" cy="419559"/>
          </a:xfrm>
          <a:prstGeom prst="curvedConnector4">
            <a:avLst>
              <a:gd name="adj1" fmla="val 7785"/>
              <a:gd name="adj2" fmla="val 1350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2E708125-C5C1-41EE-B4CE-E15184B4321F}"/>
              </a:ext>
            </a:extLst>
          </p:cNvPr>
          <p:cNvSpPr/>
          <p:nvPr/>
        </p:nvSpPr>
        <p:spPr>
          <a:xfrm>
            <a:off x="9942612" y="5529652"/>
            <a:ext cx="581734" cy="736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x</a:t>
            </a:r>
            <a:endParaRPr lang="zh-CN" altLang="en-US" sz="2000" dirty="0"/>
          </a:p>
        </p:txBody>
      </p:sp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FA0625BB-9FE1-4749-9B49-B0E2B90200D6}"/>
              </a:ext>
            </a:extLst>
          </p:cNvPr>
          <p:cNvCxnSpPr>
            <a:cxnSpLocks/>
          </p:cNvCxnSpPr>
          <p:nvPr/>
        </p:nvCxnSpPr>
        <p:spPr>
          <a:xfrm flipV="1">
            <a:off x="10233479" y="5064110"/>
            <a:ext cx="0" cy="46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>
            <a:extLst>
              <a:ext uri="{FF2B5EF4-FFF2-40B4-BE49-F238E27FC236}">
                <a16:creationId xmlns:a16="http://schemas.microsoft.com/office/drawing/2014/main" id="{18A6F084-2C38-4D73-82CE-DA4B5478A130}"/>
              </a:ext>
            </a:extLst>
          </p:cNvPr>
          <p:cNvCxnSpPr>
            <a:cxnSpLocks/>
            <a:stCxn id="161" idx="0"/>
          </p:cNvCxnSpPr>
          <p:nvPr/>
        </p:nvCxnSpPr>
        <p:spPr>
          <a:xfrm flipV="1">
            <a:off x="10233479" y="1782755"/>
            <a:ext cx="4085" cy="63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流程图: 决策 158">
            <a:extLst>
              <a:ext uri="{FF2B5EF4-FFF2-40B4-BE49-F238E27FC236}">
                <a16:creationId xmlns:a16="http://schemas.microsoft.com/office/drawing/2014/main" id="{066A4138-BBCD-41F3-BF3F-A3872682FED6}"/>
              </a:ext>
            </a:extLst>
          </p:cNvPr>
          <p:cNvSpPr/>
          <p:nvPr/>
        </p:nvSpPr>
        <p:spPr>
          <a:xfrm>
            <a:off x="9822088" y="4430333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60" name="流程图: 决策 159">
            <a:extLst>
              <a:ext uri="{FF2B5EF4-FFF2-40B4-BE49-F238E27FC236}">
                <a16:creationId xmlns:a16="http://schemas.microsoft.com/office/drawing/2014/main" id="{1E95864E-ECB0-4EC9-81FD-967FF8918A38}"/>
              </a:ext>
            </a:extLst>
          </p:cNvPr>
          <p:cNvSpPr/>
          <p:nvPr/>
        </p:nvSpPr>
        <p:spPr>
          <a:xfrm>
            <a:off x="9830255" y="3426011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61" name="流程图: 决策 160">
            <a:extLst>
              <a:ext uri="{FF2B5EF4-FFF2-40B4-BE49-F238E27FC236}">
                <a16:creationId xmlns:a16="http://schemas.microsoft.com/office/drawing/2014/main" id="{68B7A10F-EC81-4B9C-BEA2-37CD1C173424}"/>
              </a:ext>
            </a:extLst>
          </p:cNvPr>
          <p:cNvSpPr/>
          <p:nvPr/>
        </p:nvSpPr>
        <p:spPr>
          <a:xfrm>
            <a:off x="9822088" y="2421690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62" name="连接符: 曲线 161">
            <a:extLst>
              <a:ext uri="{FF2B5EF4-FFF2-40B4-BE49-F238E27FC236}">
                <a16:creationId xmlns:a16="http://schemas.microsoft.com/office/drawing/2014/main" id="{0D2014B1-8EC2-4230-BC5A-40D58442D859}"/>
              </a:ext>
            </a:extLst>
          </p:cNvPr>
          <p:cNvCxnSpPr>
            <a:cxnSpLocks/>
            <a:stCxn id="159" idx="1"/>
            <a:endCxn id="161" idx="1"/>
          </p:cNvCxnSpPr>
          <p:nvPr/>
        </p:nvCxnSpPr>
        <p:spPr>
          <a:xfrm rot="10800000">
            <a:off x="9822088" y="2735107"/>
            <a:ext cx="8167" cy="20086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接箭头连接符 162">
            <a:extLst>
              <a:ext uri="{FF2B5EF4-FFF2-40B4-BE49-F238E27FC236}">
                <a16:creationId xmlns:a16="http://schemas.microsoft.com/office/drawing/2014/main" id="{2DD86247-DF53-40C7-88BE-4DD9D142C7D1}"/>
              </a:ext>
            </a:extLst>
          </p:cNvPr>
          <p:cNvCxnSpPr>
            <a:cxnSpLocks/>
            <a:stCxn id="160" idx="0"/>
          </p:cNvCxnSpPr>
          <p:nvPr/>
        </p:nvCxnSpPr>
        <p:spPr>
          <a:xfrm flipH="1" flipV="1">
            <a:off x="10233479" y="3048524"/>
            <a:ext cx="8167" cy="37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连接符: 曲线 163">
            <a:extLst>
              <a:ext uri="{FF2B5EF4-FFF2-40B4-BE49-F238E27FC236}">
                <a16:creationId xmlns:a16="http://schemas.microsoft.com/office/drawing/2014/main" id="{CD246586-3535-4686-B240-0890E9AE4F4B}"/>
              </a:ext>
            </a:extLst>
          </p:cNvPr>
          <p:cNvCxnSpPr>
            <a:stCxn id="155" idx="0"/>
            <a:endCxn id="160" idx="3"/>
          </p:cNvCxnSpPr>
          <p:nvPr/>
        </p:nvCxnSpPr>
        <p:spPr>
          <a:xfrm rot="5400000" flipH="1" flipV="1">
            <a:off x="9548147" y="4424761"/>
            <a:ext cx="1790225" cy="419559"/>
          </a:xfrm>
          <a:prstGeom prst="curvedConnector4">
            <a:avLst>
              <a:gd name="adj1" fmla="val 7785"/>
              <a:gd name="adj2" fmla="val 1350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矩形: 圆角 165">
            <a:extLst>
              <a:ext uri="{FF2B5EF4-FFF2-40B4-BE49-F238E27FC236}">
                <a16:creationId xmlns:a16="http://schemas.microsoft.com/office/drawing/2014/main" id="{66951DF9-16A4-4569-A088-CD35D9103AE5}"/>
              </a:ext>
            </a:extLst>
          </p:cNvPr>
          <p:cNvSpPr/>
          <p:nvPr/>
        </p:nvSpPr>
        <p:spPr>
          <a:xfrm>
            <a:off x="11290095" y="5529652"/>
            <a:ext cx="581734" cy="736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)</a:t>
            </a:r>
            <a:endParaRPr lang="zh-CN" altLang="en-US" sz="2000" dirty="0"/>
          </a:p>
        </p:txBody>
      </p:sp>
      <p:cxnSp>
        <p:nvCxnSpPr>
          <p:cNvPr id="168" name="直接箭头连接符 167">
            <a:extLst>
              <a:ext uri="{FF2B5EF4-FFF2-40B4-BE49-F238E27FC236}">
                <a16:creationId xmlns:a16="http://schemas.microsoft.com/office/drawing/2014/main" id="{0785C874-0D4C-433A-AA25-428C346221A6}"/>
              </a:ext>
            </a:extLst>
          </p:cNvPr>
          <p:cNvCxnSpPr>
            <a:cxnSpLocks/>
          </p:cNvCxnSpPr>
          <p:nvPr/>
        </p:nvCxnSpPr>
        <p:spPr>
          <a:xfrm flipV="1">
            <a:off x="11580962" y="5064110"/>
            <a:ext cx="0" cy="465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直接箭头连接符 168">
            <a:extLst>
              <a:ext uri="{FF2B5EF4-FFF2-40B4-BE49-F238E27FC236}">
                <a16:creationId xmlns:a16="http://schemas.microsoft.com/office/drawing/2014/main" id="{5548C4EA-4F70-43AF-9FFD-4FCDDBCCC170}"/>
              </a:ext>
            </a:extLst>
          </p:cNvPr>
          <p:cNvCxnSpPr>
            <a:cxnSpLocks/>
            <a:stCxn id="172" idx="0"/>
          </p:cNvCxnSpPr>
          <p:nvPr/>
        </p:nvCxnSpPr>
        <p:spPr>
          <a:xfrm flipV="1">
            <a:off x="11580962" y="1782755"/>
            <a:ext cx="4085" cy="638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流程图: 决策 169">
            <a:extLst>
              <a:ext uri="{FF2B5EF4-FFF2-40B4-BE49-F238E27FC236}">
                <a16:creationId xmlns:a16="http://schemas.microsoft.com/office/drawing/2014/main" id="{2263C988-1F80-4718-85D3-25563D2B7C88}"/>
              </a:ext>
            </a:extLst>
          </p:cNvPr>
          <p:cNvSpPr/>
          <p:nvPr/>
        </p:nvSpPr>
        <p:spPr>
          <a:xfrm>
            <a:off x="11169570" y="4430333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71" name="流程图: 决策 170">
            <a:extLst>
              <a:ext uri="{FF2B5EF4-FFF2-40B4-BE49-F238E27FC236}">
                <a16:creationId xmlns:a16="http://schemas.microsoft.com/office/drawing/2014/main" id="{7CB3D2A4-B532-4660-A7E4-6CEEA5957F87}"/>
              </a:ext>
            </a:extLst>
          </p:cNvPr>
          <p:cNvSpPr/>
          <p:nvPr/>
        </p:nvSpPr>
        <p:spPr>
          <a:xfrm>
            <a:off x="11177738" y="3426011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72" name="流程图: 决策 171">
            <a:extLst>
              <a:ext uri="{FF2B5EF4-FFF2-40B4-BE49-F238E27FC236}">
                <a16:creationId xmlns:a16="http://schemas.microsoft.com/office/drawing/2014/main" id="{73B2A36A-F83D-4BA3-9128-210B033476B7}"/>
              </a:ext>
            </a:extLst>
          </p:cNvPr>
          <p:cNvSpPr/>
          <p:nvPr/>
        </p:nvSpPr>
        <p:spPr>
          <a:xfrm>
            <a:off x="11169570" y="2421690"/>
            <a:ext cx="822782" cy="626833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cxnSp>
        <p:nvCxnSpPr>
          <p:cNvPr id="173" name="连接符: 曲线 172">
            <a:extLst>
              <a:ext uri="{FF2B5EF4-FFF2-40B4-BE49-F238E27FC236}">
                <a16:creationId xmlns:a16="http://schemas.microsoft.com/office/drawing/2014/main" id="{E57255C1-2408-411D-BA74-8B3952E8E036}"/>
              </a:ext>
            </a:extLst>
          </p:cNvPr>
          <p:cNvCxnSpPr>
            <a:cxnSpLocks/>
            <a:stCxn id="170" idx="1"/>
            <a:endCxn id="172" idx="1"/>
          </p:cNvCxnSpPr>
          <p:nvPr/>
        </p:nvCxnSpPr>
        <p:spPr>
          <a:xfrm rot="10800000">
            <a:off x="11169570" y="2735107"/>
            <a:ext cx="8167" cy="2008643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直接箭头连接符 173">
            <a:extLst>
              <a:ext uri="{FF2B5EF4-FFF2-40B4-BE49-F238E27FC236}">
                <a16:creationId xmlns:a16="http://schemas.microsoft.com/office/drawing/2014/main" id="{70DC9BA4-440A-450B-BC4A-BB6D36412C15}"/>
              </a:ext>
            </a:extLst>
          </p:cNvPr>
          <p:cNvCxnSpPr>
            <a:cxnSpLocks/>
            <a:stCxn id="171" idx="0"/>
          </p:cNvCxnSpPr>
          <p:nvPr/>
        </p:nvCxnSpPr>
        <p:spPr>
          <a:xfrm flipH="1" flipV="1">
            <a:off x="11580963" y="3048524"/>
            <a:ext cx="8167" cy="377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连接符: 曲线 174">
            <a:extLst>
              <a:ext uri="{FF2B5EF4-FFF2-40B4-BE49-F238E27FC236}">
                <a16:creationId xmlns:a16="http://schemas.microsoft.com/office/drawing/2014/main" id="{33471F12-3575-4DDC-BFFE-A5C3ABDB9DF4}"/>
              </a:ext>
            </a:extLst>
          </p:cNvPr>
          <p:cNvCxnSpPr>
            <a:stCxn id="166" idx="0"/>
            <a:endCxn id="171" idx="3"/>
          </p:cNvCxnSpPr>
          <p:nvPr/>
        </p:nvCxnSpPr>
        <p:spPr>
          <a:xfrm rot="5400000" flipH="1" flipV="1">
            <a:off x="10895628" y="4424761"/>
            <a:ext cx="1790225" cy="419559"/>
          </a:xfrm>
          <a:prstGeom prst="curvedConnector4">
            <a:avLst>
              <a:gd name="adj1" fmla="val 7785"/>
              <a:gd name="adj2" fmla="val 1350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矩形: 剪去左右顶角 206">
            <a:extLst>
              <a:ext uri="{FF2B5EF4-FFF2-40B4-BE49-F238E27FC236}">
                <a16:creationId xmlns:a16="http://schemas.microsoft.com/office/drawing/2014/main" id="{4129A7F2-9169-4DF2-9D1A-D52B16905B3F}"/>
              </a:ext>
            </a:extLst>
          </p:cNvPr>
          <p:cNvSpPr/>
          <p:nvPr/>
        </p:nvSpPr>
        <p:spPr>
          <a:xfrm>
            <a:off x="2242284" y="1142604"/>
            <a:ext cx="916635" cy="61351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</a:t>
            </a:r>
            <a:endParaRPr lang="zh-CN" altLang="en-US" sz="2000" dirty="0"/>
          </a:p>
        </p:txBody>
      </p:sp>
      <p:sp>
        <p:nvSpPr>
          <p:cNvPr id="208" name="矩形: 剪去左右顶角 207">
            <a:extLst>
              <a:ext uri="{FF2B5EF4-FFF2-40B4-BE49-F238E27FC236}">
                <a16:creationId xmlns:a16="http://schemas.microsoft.com/office/drawing/2014/main" id="{EE4BE5BC-5304-4DE9-87F7-E67B1E44B44C}"/>
              </a:ext>
            </a:extLst>
          </p:cNvPr>
          <p:cNvSpPr/>
          <p:nvPr/>
        </p:nvSpPr>
        <p:spPr>
          <a:xfrm>
            <a:off x="3458275" y="1142603"/>
            <a:ext cx="916635" cy="613517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</a:t>
            </a:r>
            <a:endParaRPr lang="zh-CN" altLang="en-US" sz="2000" dirty="0"/>
          </a:p>
        </p:txBody>
      </p:sp>
      <p:sp>
        <p:nvSpPr>
          <p:cNvPr id="209" name="矩形: 剪去左右顶角 208">
            <a:extLst>
              <a:ext uri="{FF2B5EF4-FFF2-40B4-BE49-F238E27FC236}">
                <a16:creationId xmlns:a16="http://schemas.microsoft.com/office/drawing/2014/main" id="{B02113AE-5F95-4B47-A7F7-3033E0C17A0C}"/>
              </a:ext>
            </a:extLst>
          </p:cNvPr>
          <p:cNvSpPr/>
          <p:nvPr/>
        </p:nvSpPr>
        <p:spPr>
          <a:xfrm>
            <a:off x="4739476" y="1140251"/>
            <a:ext cx="916635" cy="613517"/>
          </a:xfrm>
          <a:prstGeom prst="snip2Same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B-Noun</a:t>
            </a:r>
            <a:endParaRPr lang="zh-CN" altLang="en-US" sz="2000" dirty="0"/>
          </a:p>
        </p:txBody>
      </p:sp>
      <p:sp>
        <p:nvSpPr>
          <p:cNvPr id="210" name="矩形: 剪去左右顶角 209">
            <a:extLst>
              <a:ext uri="{FF2B5EF4-FFF2-40B4-BE49-F238E27FC236}">
                <a16:creationId xmlns:a16="http://schemas.microsoft.com/office/drawing/2014/main" id="{62724550-DF92-4A38-862A-23DC7AFBF927}"/>
              </a:ext>
            </a:extLst>
          </p:cNvPr>
          <p:cNvSpPr/>
          <p:nvPr/>
        </p:nvSpPr>
        <p:spPr>
          <a:xfrm>
            <a:off x="5989009" y="1155589"/>
            <a:ext cx="916635" cy="613517"/>
          </a:xfrm>
          <a:prstGeom prst="snip2Same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E-Noun</a:t>
            </a:r>
            <a:endParaRPr lang="zh-CN" altLang="en-US" sz="2000" dirty="0"/>
          </a:p>
        </p:txBody>
      </p:sp>
      <p:sp>
        <p:nvSpPr>
          <p:cNvPr id="211" name="矩形: 剪去左右顶角 210">
            <a:extLst>
              <a:ext uri="{FF2B5EF4-FFF2-40B4-BE49-F238E27FC236}">
                <a16:creationId xmlns:a16="http://schemas.microsoft.com/office/drawing/2014/main" id="{022DFD2D-B026-4377-8513-F996E25AB12D}"/>
              </a:ext>
            </a:extLst>
          </p:cNvPr>
          <p:cNvSpPr/>
          <p:nvPr/>
        </p:nvSpPr>
        <p:spPr>
          <a:xfrm>
            <a:off x="8484602" y="1140251"/>
            <a:ext cx="916635" cy="613517"/>
          </a:xfrm>
          <a:prstGeom prst="snip2Same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I- Expr</a:t>
            </a:r>
            <a:endParaRPr lang="zh-CN" altLang="en-US" sz="2000" dirty="0"/>
          </a:p>
        </p:txBody>
      </p:sp>
      <p:sp>
        <p:nvSpPr>
          <p:cNvPr id="212" name="矩形: 剪去左右顶角 211">
            <a:extLst>
              <a:ext uri="{FF2B5EF4-FFF2-40B4-BE49-F238E27FC236}">
                <a16:creationId xmlns:a16="http://schemas.microsoft.com/office/drawing/2014/main" id="{5EE7EBDC-8BC2-483A-9D14-9157327843CE}"/>
              </a:ext>
            </a:extLst>
          </p:cNvPr>
          <p:cNvSpPr/>
          <p:nvPr/>
        </p:nvSpPr>
        <p:spPr>
          <a:xfrm>
            <a:off x="9745619" y="1140251"/>
            <a:ext cx="916635" cy="613517"/>
          </a:xfrm>
          <a:prstGeom prst="snip2Same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I- Expr</a:t>
            </a:r>
            <a:endParaRPr lang="zh-CN" altLang="en-US" sz="2000" dirty="0"/>
          </a:p>
        </p:txBody>
      </p:sp>
      <p:sp>
        <p:nvSpPr>
          <p:cNvPr id="213" name="矩形: 剪去左右顶角 212">
            <a:extLst>
              <a:ext uri="{FF2B5EF4-FFF2-40B4-BE49-F238E27FC236}">
                <a16:creationId xmlns:a16="http://schemas.microsoft.com/office/drawing/2014/main" id="{8AE707ED-CE2C-4987-A976-99297FFE0B16}"/>
              </a:ext>
            </a:extLst>
          </p:cNvPr>
          <p:cNvSpPr/>
          <p:nvPr/>
        </p:nvSpPr>
        <p:spPr>
          <a:xfrm>
            <a:off x="11099602" y="1155922"/>
            <a:ext cx="916635" cy="613517"/>
          </a:xfrm>
          <a:prstGeom prst="snip2Same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E-Expr</a:t>
            </a:r>
            <a:endParaRPr lang="zh-CN" altLang="en-US" sz="2000" dirty="0"/>
          </a:p>
        </p:txBody>
      </p:sp>
      <p:cxnSp>
        <p:nvCxnSpPr>
          <p:cNvPr id="215" name="直接箭头连接符 214">
            <a:extLst>
              <a:ext uri="{FF2B5EF4-FFF2-40B4-BE49-F238E27FC236}">
                <a16:creationId xmlns:a16="http://schemas.microsoft.com/office/drawing/2014/main" id="{208C3FFE-02E7-49A0-968C-12A243875D54}"/>
              </a:ext>
            </a:extLst>
          </p:cNvPr>
          <p:cNvCxnSpPr>
            <a:stCxn id="41" idx="3"/>
            <a:endCxn id="109" idx="1"/>
          </p:cNvCxnSpPr>
          <p:nvPr/>
        </p:nvCxnSpPr>
        <p:spPr>
          <a:xfrm>
            <a:off x="3103825" y="4743749"/>
            <a:ext cx="403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接箭头连接符 215">
            <a:extLst>
              <a:ext uri="{FF2B5EF4-FFF2-40B4-BE49-F238E27FC236}">
                <a16:creationId xmlns:a16="http://schemas.microsoft.com/office/drawing/2014/main" id="{D5B6D72A-3BEA-4F0E-AA04-DEFDA9958DC7}"/>
              </a:ext>
            </a:extLst>
          </p:cNvPr>
          <p:cNvCxnSpPr/>
          <p:nvPr/>
        </p:nvCxnSpPr>
        <p:spPr>
          <a:xfrm>
            <a:off x="4379775" y="4743747"/>
            <a:ext cx="403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76C1155C-3C63-4772-829C-DB3B4948A3B8}"/>
              </a:ext>
            </a:extLst>
          </p:cNvPr>
          <p:cNvCxnSpPr/>
          <p:nvPr/>
        </p:nvCxnSpPr>
        <p:spPr>
          <a:xfrm>
            <a:off x="5641675" y="4743746"/>
            <a:ext cx="403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接箭头连接符 217">
            <a:extLst>
              <a:ext uri="{FF2B5EF4-FFF2-40B4-BE49-F238E27FC236}">
                <a16:creationId xmlns:a16="http://schemas.microsoft.com/office/drawing/2014/main" id="{C8800AB6-1161-401F-B127-F5722385D478}"/>
              </a:ext>
            </a:extLst>
          </p:cNvPr>
          <p:cNvCxnSpPr/>
          <p:nvPr/>
        </p:nvCxnSpPr>
        <p:spPr>
          <a:xfrm>
            <a:off x="6880942" y="4743745"/>
            <a:ext cx="403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接箭头连接符 218">
            <a:extLst>
              <a:ext uri="{FF2B5EF4-FFF2-40B4-BE49-F238E27FC236}">
                <a16:creationId xmlns:a16="http://schemas.microsoft.com/office/drawing/2014/main" id="{078AA981-1237-4435-A2BB-D20F384776CF}"/>
              </a:ext>
            </a:extLst>
          </p:cNvPr>
          <p:cNvCxnSpPr/>
          <p:nvPr/>
        </p:nvCxnSpPr>
        <p:spPr>
          <a:xfrm>
            <a:off x="8073667" y="4743745"/>
            <a:ext cx="403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接箭头连接符 219">
            <a:extLst>
              <a:ext uri="{FF2B5EF4-FFF2-40B4-BE49-F238E27FC236}">
                <a16:creationId xmlns:a16="http://schemas.microsoft.com/office/drawing/2014/main" id="{7A5025DF-B73E-4436-BBEA-61406A4B27DA}"/>
              </a:ext>
            </a:extLst>
          </p:cNvPr>
          <p:cNvCxnSpPr/>
          <p:nvPr/>
        </p:nvCxnSpPr>
        <p:spPr>
          <a:xfrm>
            <a:off x="9349625" y="4743744"/>
            <a:ext cx="403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接箭头连接符 220">
            <a:extLst>
              <a:ext uri="{FF2B5EF4-FFF2-40B4-BE49-F238E27FC236}">
                <a16:creationId xmlns:a16="http://schemas.microsoft.com/office/drawing/2014/main" id="{189A619A-E5F1-4562-9E31-216579170848}"/>
              </a:ext>
            </a:extLst>
          </p:cNvPr>
          <p:cNvCxnSpPr/>
          <p:nvPr/>
        </p:nvCxnSpPr>
        <p:spPr>
          <a:xfrm>
            <a:off x="10701524" y="4743744"/>
            <a:ext cx="4032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ACA6B819-1371-49BD-9477-6C5BCE6C95FE}"/>
              </a:ext>
            </a:extLst>
          </p:cNvPr>
          <p:cNvCxnSpPr>
            <a:cxnSpLocks/>
            <a:stCxn id="171" idx="1"/>
          </p:cNvCxnSpPr>
          <p:nvPr/>
        </p:nvCxnSpPr>
        <p:spPr>
          <a:xfrm flipH="1" flipV="1">
            <a:off x="10701436" y="3739426"/>
            <a:ext cx="47630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D1DB16D4-0BBB-4372-871C-17EA03E54D80}"/>
              </a:ext>
            </a:extLst>
          </p:cNvPr>
          <p:cNvCxnSpPr>
            <a:cxnSpLocks/>
          </p:cNvCxnSpPr>
          <p:nvPr/>
        </p:nvCxnSpPr>
        <p:spPr>
          <a:xfrm flipH="1" flipV="1">
            <a:off x="9319206" y="3732479"/>
            <a:ext cx="47630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箭头连接符 226">
            <a:extLst>
              <a:ext uri="{FF2B5EF4-FFF2-40B4-BE49-F238E27FC236}">
                <a16:creationId xmlns:a16="http://schemas.microsoft.com/office/drawing/2014/main" id="{70FA70B2-957C-4955-95A9-56B659C6BAA2}"/>
              </a:ext>
            </a:extLst>
          </p:cNvPr>
          <p:cNvCxnSpPr>
            <a:cxnSpLocks/>
          </p:cNvCxnSpPr>
          <p:nvPr/>
        </p:nvCxnSpPr>
        <p:spPr>
          <a:xfrm flipH="1" flipV="1">
            <a:off x="8086996" y="3739424"/>
            <a:ext cx="47630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E511B72C-7340-4B31-A4CF-F686881409C3}"/>
              </a:ext>
            </a:extLst>
          </p:cNvPr>
          <p:cNvCxnSpPr>
            <a:cxnSpLocks/>
          </p:cNvCxnSpPr>
          <p:nvPr/>
        </p:nvCxnSpPr>
        <p:spPr>
          <a:xfrm flipH="1" flipV="1">
            <a:off x="6882003" y="3739424"/>
            <a:ext cx="47630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35D9B8BD-7EB3-4D59-85D3-797FBC895D7C}"/>
              </a:ext>
            </a:extLst>
          </p:cNvPr>
          <p:cNvCxnSpPr>
            <a:cxnSpLocks/>
          </p:cNvCxnSpPr>
          <p:nvPr/>
        </p:nvCxnSpPr>
        <p:spPr>
          <a:xfrm flipH="1" flipV="1">
            <a:off x="5609127" y="3753648"/>
            <a:ext cx="47630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E02918C5-1DC3-4064-88B3-313B99F924F5}"/>
              </a:ext>
            </a:extLst>
          </p:cNvPr>
          <p:cNvCxnSpPr>
            <a:cxnSpLocks/>
          </p:cNvCxnSpPr>
          <p:nvPr/>
        </p:nvCxnSpPr>
        <p:spPr>
          <a:xfrm flipH="1" flipV="1">
            <a:off x="4308252" y="3753648"/>
            <a:ext cx="47630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箭头连接符 230">
            <a:extLst>
              <a:ext uri="{FF2B5EF4-FFF2-40B4-BE49-F238E27FC236}">
                <a16:creationId xmlns:a16="http://schemas.microsoft.com/office/drawing/2014/main" id="{01BD82CF-ABE2-410B-AEF4-BBD27B008402}"/>
              </a:ext>
            </a:extLst>
          </p:cNvPr>
          <p:cNvCxnSpPr>
            <a:cxnSpLocks/>
          </p:cNvCxnSpPr>
          <p:nvPr/>
        </p:nvCxnSpPr>
        <p:spPr>
          <a:xfrm flipH="1" flipV="1">
            <a:off x="3099253" y="3732481"/>
            <a:ext cx="47630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A607026E-C9CD-4132-9C2E-560B8B7F6D9D}"/>
              </a:ext>
            </a:extLst>
          </p:cNvPr>
          <p:cNvCxnSpPr>
            <a:cxnSpLocks/>
            <a:stCxn id="207" idx="0"/>
            <a:endCxn id="208" idx="2"/>
          </p:cNvCxnSpPr>
          <p:nvPr/>
        </p:nvCxnSpPr>
        <p:spPr>
          <a:xfrm flipV="1">
            <a:off x="3158919" y="1449362"/>
            <a:ext cx="29935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箭头连接符 233">
            <a:extLst>
              <a:ext uri="{FF2B5EF4-FFF2-40B4-BE49-F238E27FC236}">
                <a16:creationId xmlns:a16="http://schemas.microsoft.com/office/drawing/2014/main" id="{EFAEB802-BC8E-4809-84A3-66A09C4E0CAA}"/>
              </a:ext>
            </a:extLst>
          </p:cNvPr>
          <p:cNvCxnSpPr/>
          <p:nvPr/>
        </p:nvCxnSpPr>
        <p:spPr>
          <a:xfrm flipV="1">
            <a:off x="4393190" y="1475992"/>
            <a:ext cx="29935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箭头连接符 245">
            <a:extLst>
              <a:ext uri="{FF2B5EF4-FFF2-40B4-BE49-F238E27FC236}">
                <a16:creationId xmlns:a16="http://schemas.microsoft.com/office/drawing/2014/main" id="{718B4A2C-B0DE-4B97-AD3B-B509A95772A0}"/>
              </a:ext>
            </a:extLst>
          </p:cNvPr>
          <p:cNvCxnSpPr/>
          <p:nvPr/>
        </p:nvCxnSpPr>
        <p:spPr>
          <a:xfrm flipV="1">
            <a:off x="5672826" y="1475992"/>
            <a:ext cx="29935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直接箭头连接符 246">
            <a:extLst>
              <a:ext uri="{FF2B5EF4-FFF2-40B4-BE49-F238E27FC236}">
                <a16:creationId xmlns:a16="http://schemas.microsoft.com/office/drawing/2014/main" id="{E6D77088-17ED-46BD-9CE2-80BA7FD043CC}"/>
              </a:ext>
            </a:extLst>
          </p:cNvPr>
          <p:cNvCxnSpPr/>
          <p:nvPr/>
        </p:nvCxnSpPr>
        <p:spPr>
          <a:xfrm flipV="1">
            <a:off x="6922155" y="1475992"/>
            <a:ext cx="29935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直接箭头连接符 247">
            <a:extLst>
              <a:ext uri="{FF2B5EF4-FFF2-40B4-BE49-F238E27FC236}">
                <a16:creationId xmlns:a16="http://schemas.microsoft.com/office/drawing/2014/main" id="{3775E6CE-D137-41AC-A632-664BD6D3A3E9}"/>
              </a:ext>
            </a:extLst>
          </p:cNvPr>
          <p:cNvCxnSpPr/>
          <p:nvPr/>
        </p:nvCxnSpPr>
        <p:spPr>
          <a:xfrm flipV="1">
            <a:off x="8159276" y="1475992"/>
            <a:ext cx="29935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49" name="直接箭头连接符 248">
            <a:extLst>
              <a:ext uri="{FF2B5EF4-FFF2-40B4-BE49-F238E27FC236}">
                <a16:creationId xmlns:a16="http://schemas.microsoft.com/office/drawing/2014/main" id="{D5BFE64E-2852-4EA8-A476-675AB93E81A6}"/>
              </a:ext>
            </a:extLst>
          </p:cNvPr>
          <p:cNvCxnSpPr/>
          <p:nvPr/>
        </p:nvCxnSpPr>
        <p:spPr>
          <a:xfrm flipV="1">
            <a:off x="9453492" y="1468394"/>
            <a:ext cx="29935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cxnSp>
        <p:nvCxnSpPr>
          <p:cNvPr id="250" name="直接箭头连接符 249">
            <a:extLst>
              <a:ext uri="{FF2B5EF4-FFF2-40B4-BE49-F238E27FC236}">
                <a16:creationId xmlns:a16="http://schemas.microsoft.com/office/drawing/2014/main" id="{6D071B9B-7BE2-4C57-9D99-51278334A403}"/>
              </a:ext>
            </a:extLst>
          </p:cNvPr>
          <p:cNvCxnSpPr/>
          <p:nvPr/>
        </p:nvCxnSpPr>
        <p:spPr>
          <a:xfrm flipV="1">
            <a:off x="10727018" y="1468996"/>
            <a:ext cx="299357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cxnSp>
      <p:sp>
        <p:nvSpPr>
          <p:cNvPr id="251" name="左大括号 250">
            <a:extLst>
              <a:ext uri="{FF2B5EF4-FFF2-40B4-BE49-F238E27FC236}">
                <a16:creationId xmlns:a16="http://schemas.microsoft.com/office/drawing/2014/main" id="{351B5604-2545-44B7-8FE2-4CEA13209A1E}"/>
              </a:ext>
            </a:extLst>
          </p:cNvPr>
          <p:cNvSpPr/>
          <p:nvPr/>
        </p:nvSpPr>
        <p:spPr>
          <a:xfrm>
            <a:off x="1555226" y="2421689"/>
            <a:ext cx="285517" cy="29148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2" name="左大括号 251">
            <a:extLst>
              <a:ext uri="{FF2B5EF4-FFF2-40B4-BE49-F238E27FC236}">
                <a16:creationId xmlns:a16="http://schemas.microsoft.com/office/drawing/2014/main" id="{58F3C5BC-D749-4E29-A9A9-05A23AD07C62}"/>
              </a:ext>
            </a:extLst>
          </p:cNvPr>
          <p:cNvSpPr/>
          <p:nvPr/>
        </p:nvSpPr>
        <p:spPr>
          <a:xfrm>
            <a:off x="1522177" y="944880"/>
            <a:ext cx="362358" cy="11559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3" name="左大括号 252">
            <a:extLst>
              <a:ext uri="{FF2B5EF4-FFF2-40B4-BE49-F238E27FC236}">
                <a16:creationId xmlns:a16="http://schemas.microsoft.com/office/drawing/2014/main" id="{7D689975-0D5A-4FBE-8BBC-2058521A1FC6}"/>
              </a:ext>
            </a:extLst>
          </p:cNvPr>
          <p:cNvSpPr/>
          <p:nvPr/>
        </p:nvSpPr>
        <p:spPr>
          <a:xfrm>
            <a:off x="1555844" y="5460998"/>
            <a:ext cx="255171" cy="80536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6F24493D-5890-43FC-965B-270D5C0D1A5D}"/>
              </a:ext>
            </a:extLst>
          </p:cNvPr>
          <p:cNvSpPr txBox="1"/>
          <p:nvPr/>
        </p:nvSpPr>
        <p:spPr>
          <a:xfrm>
            <a:off x="-34499" y="5598131"/>
            <a:ext cx="1644279" cy="531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词嵌入</a:t>
            </a:r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DE6F61FB-0A02-4238-99B8-1338BD89C7F7}"/>
              </a:ext>
            </a:extLst>
          </p:cNvPr>
          <p:cNvSpPr txBox="1"/>
          <p:nvPr/>
        </p:nvSpPr>
        <p:spPr>
          <a:xfrm>
            <a:off x="72027" y="2969878"/>
            <a:ext cx="1417645" cy="187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双向</a:t>
            </a:r>
            <a:r>
              <a:rPr lang="en-US" altLang="zh-CN" sz="3200" dirty="0"/>
              <a:t>LSTM</a:t>
            </a:r>
            <a:r>
              <a:rPr lang="zh-CN" altLang="en-US" sz="3200" dirty="0"/>
              <a:t>编码器</a:t>
            </a: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D2F17D83-11A5-42B6-8934-C896CAA53102}"/>
              </a:ext>
            </a:extLst>
          </p:cNvPr>
          <p:cNvSpPr txBox="1"/>
          <p:nvPr/>
        </p:nvSpPr>
        <p:spPr>
          <a:xfrm>
            <a:off x="56991" y="1233980"/>
            <a:ext cx="1417645" cy="531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CRF</a:t>
            </a:r>
            <a:r>
              <a:rPr lang="zh-CN" altLang="en-US" sz="3200" dirty="0"/>
              <a:t>层</a:t>
            </a:r>
          </a:p>
        </p:txBody>
      </p:sp>
      <p:sp>
        <p:nvSpPr>
          <p:cNvPr id="259" name="标题 1">
            <a:extLst>
              <a:ext uri="{FF2B5EF4-FFF2-40B4-BE49-F238E27FC236}">
                <a16:creationId xmlns:a16="http://schemas.microsoft.com/office/drawing/2014/main" id="{24A00150-4ABB-4D78-BB61-560F719D277D}"/>
              </a:ext>
            </a:extLst>
          </p:cNvPr>
          <p:cNvSpPr txBox="1">
            <a:spLocks/>
          </p:cNvSpPr>
          <p:nvPr/>
        </p:nvSpPr>
        <p:spPr>
          <a:xfrm>
            <a:off x="2506697" y="289055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基于深度学习的实体识别</a:t>
            </a:r>
          </a:p>
        </p:txBody>
      </p:sp>
    </p:spTree>
    <p:extLst>
      <p:ext uri="{BB962C8B-B14F-4D97-AF65-F5344CB8AC3E}">
        <p14:creationId xmlns:p14="http://schemas.microsoft.com/office/powerpoint/2010/main" val="3324427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A4D7B-F615-4D52-A90B-99C5AC64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知识图谱概述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5BBAA1-3DCE-4DFF-AE2E-725E6F131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211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84C55E4-D81A-4EF1-BEFB-E07550D1BCCB}"/>
              </a:ext>
            </a:extLst>
          </p:cNvPr>
          <p:cNvSpPr/>
          <p:nvPr/>
        </p:nvSpPr>
        <p:spPr>
          <a:xfrm>
            <a:off x="327845" y="1293047"/>
            <a:ext cx="11536310" cy="350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dirty="0"/>
              <a:t>BERT</a:t>
            </a:r>
            <a:r>
              <a:rPr lang="zh-CN" altLang="en-US" sz="8000" dirty="0"/>
              <a:t>实体识别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2CC43C-7A54-43C5-B32B-F638EB3B191D}"/>
              </a:ext>
            </a:extLst>
          </p:cNvPr>
          <p:cNvSpPr/>
          <p:nvPr/>
        </p:nvSpPr>
        <p:spPr>
          <a:xfrm>
            <a:off x="1509150" y="5302060"/>
            <a:ext cx="904568" cy="976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已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A3970E-B27D-444F-81EB-86D5CF941B80}"/>
              </a:ext>
            </a:extLst>
          </p:cNvPr>
          <p:cNvSpPr/>
          <p:nvPr/>
        </p:nvSpPr>
        <p:spPr>
          <a:xfrm>
            <a:off x="5053065" y="5302060"/>
            <a:ext cx="904568" cy="976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数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67BC030-0F94-4488-93B5-A0481A50A61C}"/>
              </a:ext>
            </a:extLst>
          </p:cNvPr>
          <p:cNvSpPr/>
          <p:nvPr/>
        </p:nvSpPr>
        <p:spPr>
          <a:xfrm>
            <a:off x="2690455" y="5302060"/>
            <a:ext cx="904568" cy="976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知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0551790-8533-416C-B311-B7AA4A1273AF}"/>
              </a:ext>
            </a:extLst>
          </p:cNvPr>
          <p:cNvSpPr/>
          <p:nvPr/>
        </p:nvSpPr>
        <p:spPr>
          <a:xfrm>
            <a:off x="3871760" y="5302060"/>
            <a:ext cx="904568" cy="976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函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DB30E19-E115-4D78-8241-77FEF6BA9D29}"/>
              </a:ext>
            </a:extLst>
          </p:cNvPr>
          <p:cNvSpPr/>
          <p:nvPr/>
        </p:nvSpPr>
        <p:spPr>
          <a:xfrm>
            <a:off x="6234370" y="5302060"/>
            <a:ext cx="904568" cy="976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f</a:t>
            </a:r>
            <a:endParaRPr lang="zh-CN" altLang="en-US" sz="24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F58046F-8FBF-4DF8-9B8F-FA90A6797948}"/>
              </a:ext>
            </a:extLst>
          </p:cNvPr>
          <p:cNvSpPr/>
          <p:nvPr/>
        </p:nvSpPr>
        <p:spPr>
          <a:xfrm>
            <a:off x="7415675" y="5302060"/>
            <a:ext cx="904568" cy="976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(</a:t>
            </a:r>
            <a:endParaRPr lang="zh-CN" altLang="en-US" sz="24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433FF3F-1125-4B90-AC79-CB0D887A0615}"/>
              </a:ext>
            </a:extLst>
          </p:cNvPr>
          <p:cNvSpPr/>
          <p:nvPr/>
        </p:nvSpPr>
        <p:spPr>
          <a:xfrm>
            <a:off x="8596980" y="5302060"/>
            <a:ext cx="904568" cy="976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x</a:t>
            </a:r>
            <a:endParaRPr lang="zh-CN" altLang="en-US" sz="24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AA5E356-3F01-41C8-8589-A3FF44C16B71}"/>
              </a:ext>
            </a:extLst>
          </p:cNvPr>
          <p:cNvSpPr/>
          <p:nvPr/>
        </p:nvSpPr>
        <p:spPr>
          <a:xfrm>
            <a:off x="9778285" y="5302060"/>
            <a:ext cx="904568" cy="976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4E70D1A-35C3-4071-A69C-FD259BF833C7}"/>
              </a:ext>
            </a:extLst>
          </p:cNvPr>
          <p:cNvSpPr/>
          <p:nvPr/>
        </p:nvSpPr>
        <p:spPr>
          <a:xfrm>
            <a:off x="327845" y="5302060"/>
            <a:ext cx="904568" cy="976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CLS</a:t>
            </a:r>
            <a:endParaRPr lang="zh-CN" altLang="en-US" sz="2400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3918399-3B71-41A7-B1BD-CA94EAEF6CB7}"/>
              </a:ext>
            </a:extLst>
          </p:cNvPr>
          <p:cNvSpPr/>
          <p:nvPr/>
        </p:nvSpPr>
        <p:spPr>
          <a:xfrm>
            <a:off x="10959587" y="5302060"/>
            <a:ext cx="904568" cy="9768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SEP</a:t>
            </a:r>
            <a:endParaRPr lang="zh-CN" altLang="en-US" sz="2400" dirty="0"/>
          </a:p>
        </p:txBody>
      </p:sp>
      <p:sp>
        <p:nvSpPr>
          <p:cNvPr id="14" name="矩形: 剪去左右顶角 13">
            <a:extLst>
              <a:ext uri="{FF2B5EF4-FFF2-40B4-BE49-F238E27FC236}">
                <a16:creationId xmlns:a16="http://schemas.microsoft.com/office/drawing/2014/main" id="{EE805E2D-B7D7-4FFA-85D2-2C7DE19E63F8}"/>
              </a:ext>
            </a:extLst>
          </p:cNvPr>
          <p:cNvSpPr/>
          <p:nvPr/>
        </p:nvSpPr>
        <p:spPr>
          <a:xfrm>
            <a:off x="1518788" y="116114"/>
            <a:ext cx="798258" cy="713005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O</a:t>
            </a:r>
            <a:endParaRPr lang="zh-CN" altLang="en-US" sz="2400" dirty="0"/>
          </a:p>
        </p:txBody>
      </p:sp>
      <p:sp>
        <p:nvSpPr>
          <p:cNvPr id="15" name="矩形: 剪去左右顶角 14">
            <a:extLst>
              <a:ext uri="{FF2B5EF4-FFF2-40B4-BE49-F238E27FC236}">
                <a16:creationId xmlns:a16="http://schemas.microsoft.com/office/drawing/2014/main" id="{9387AEE5-58E0-4E5F-A69C-AED0C3F1CD90}"/>
              </a:ext>
            </a:extLst>
          </p:cNvPr>
          <p:cNvSpPr/>
          <p:nvPr/>
        </p:nvSpPr>
        <p:spPr>
          <a:xfrm>
            <a:off x="2738955" y="116115"/>
            <a:ext cx="798258" cy="713004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O</a:t>
            </a:r>
            <a:endParaRPr lang="zh-CN" altLang="en-US" sz="2400" dirty="0"/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AF2C10F-C174-4378-AB65-83C14B68B9A9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780129" y="4803007"/>
            <a:ext cx="0" cy="49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4DA5687-D205-4A94-93BB-5205D09C5194}"/>
              </a:ext>
            </a:extLst>
          </p:cNvPr>
          <p:cNvCxnSpPr>
            <a:cxnSpLocks/>
          </p:cNvCxnSpPr>
          <p:nvPr/>
        </p:nvCxnSpPr>
        <p:spPr>
          <a:xfrm flipV="1">
            <a:off x="1961434" y="4803007"/>
            <a:ext cx="0" cy="49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99D5599-0703-458D-9352-13BD3F4A2BA9}"/>
              </a:ext>
            </a:extLst>
          </p:cNvPr>
          <p:cNvCxnSpPr>
            <a:cxnSpLocks/>
          </p:cNvCxnSpPr>
          <p:nvPr/>
        </p:nvCxnSpPr>
        <p:spPr>
          <a:xfrm flipV="1">
            <a:off x="3142739" y="4803007"/>
            <a:ext cx="0" cy="49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FBCFD88-B245-4ABE-B9D6-D3E8BC6F9BC0}"/>
              </a:ext>
            </a:extLst>
          </p:cNvPr>
          <p:cNvCxnSpPr>
            <a:cxnSpLocks/>
          </p:cNvCxnSpPr>
          <p:nvPr/>
        </p:nvCxnSpPr>
        <p:spPr>
          <a:xfrm flipV="1">
            <a:off x="4319386" y="4803007"/>
            <a:ext cx="14033" cy="49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9E285B8-A125-44B5-AA09-E45B522AA255}"/>
              </a:ext>
            </a:extLst>
          </p:cNvPr>
          <p:cNvCxnSpPr>
            <a:cxnSpLocks/>
          </p:cNvCxnSpPr>
          <p:nvPr/>
        </p:nvCxnSpPr>
        <p:spPr>
          <a:xfrm flipV="1">
            <a:off x="5505349" y="4803007"/>
            <a:ext cx="0" cy="49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7D0993C-97B2-491D-841B-C56E14F45D47}"/>
              </a:ext>
            </a:extLst>
          </p:cNvPr>
          <p:cNvCxnSpPr>
            <a:cxnSpLocks/>
          </p:cNvCxnSpPr>
          <p:nvPr/>
        </p:nvCxnSpPr>
        <p:spPr>
          <a:xfrm flipV="1">
            <a:off x="6701266" y="4803007"/>
            <a:ext cx="0" cy="49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1639E87-D2BE-4EAC-BD5A-624327431468}"/>
              </a:ext>
            </a:extLst>
          </p:cNvPr>
          <p:cNvCxnSpPr>
            <a:cxnSpLocks/>
          </p:cNvCxnSpPr>
          <p:nvPr/>
        </p:nvCxnSpPr>
        <p:spPr>
          <a:xfrm flipV="1">
            <a:off x="7839973" y="4803007"/>
            <a:ext cx="0" cy="49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A717008-9B62-43D5-84E3-FE9B71FC7FB0}"/>
              </a:ext>
            </a:extLst>
          </p:cNvPr>
          <p:cNvCxnSpPr>
            <a:cxnSpLocks/>
          </p:cNvCxnSpPr>
          <p:nvPr/>
        </p:nvCxnSpPr>
        <p:spPr>
          <a:xfrm flipV="1">
            <a:off x="9030913" y="4803007"/>
            <a:ext cx="0" cy="49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326E11C-FB9D-4040-8F28-F517455A5FE0}"/>
              </a:ext>
            </a:extLst>
          </p:cNvPr>
          <p:cNvCxnSpPr>
            <a:cxnSpLocks/>
          </p:cNvCxnSpPr>
          <p:nvPr/>
        </p:nvCxnSpPr>
        <p:spPr>
          <a:xfrm flipV="1">
            <a:off x="10230569" y="4803007"/>
            <a:ext cx="0" cy="49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25C3CAF-7C3C-4042-A978-FB6BC6C131DA}"/>
              </a:ext>
            </a:extLst>
          </p:cNvPr>
          <p:cNvCxnSpPr>
            <a:cxnSpLocks/>
          </p:cNvCxnSpPr>
          <p:nvPr/>
        </p:nvCxnSpPr>
        <p:spPr>
          <a:xfrm flipV="1">
            <a:off x="11389135" y="4803007"/>
            <a:ext cx="0" cy="499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E13B67E-B959-42D5-B41F-5BAD0D85C9A5}"/>
              </a:ext>
            </a:extLst>
          </p:cNvPr>
          <p:cNvCxnSpPr>
            <a:cxnSpLocks/>
          </p:cNvCxnSpPr>
          <p:nvPr/>
        </p:nvCxnSpPr>
        <p:spPr>
          <a:xfrm flipV="1">
            <a:off x="1908279" y="829121"/>
            <a:ext cx="0" cy="46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8089CA5-3F42-4AF0-AFAB-E6D40FB474B0}"/>
              </a:ext>
            </a:extLst>
          </p:cNvPr>
          <p:cNvCxnSpPr>
            <a:cxnSpLocks/>
          </p:cNvCxnSpPr>
          <p:nvPr/>
        </p:nvCxnSpPr>
        <p:spPr>
          <a:xfrm flipH="1" flipV="1">
            <a:off x="3138084" y="829121"/>
            <a:ext cx="4655" cy="46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EC256701-F6F7-4BD6-BAC5-0985C0B79838}"/>
              </a:ext>
            </a:extLst>
          </p:cNvPr>
          <p:cNvCxnSpPr>
            <a:cxnSpLocks/>
          </p:cNvCxnSpPr>
          <p:nvPr/>
        </p:nvCxnSpPr>
        <p:spPr>
          <a:xfrm flipV="1">
            <a:off x="4333419" y="829121"/>
            <a:ext cx="0" cy="46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1F7B070C-6F8F-4F01-96F2-6FDDFEDFADC1}"/>
              </a:ext>
            </a:extLst>
          </p:cNvPr>
          <p:cNvCxnSpPr>
            <a:cxnSpLocks/>
          </p:cNvCxnSpPr>
          <p:nvPr/>
        </p:nvCxnSpPr>
        <p:spPr>
          <a:xfrm flipV="1">
            <a:off x="5529215" y="829121"/>
            <a:ext cx="0" cy="46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3BD0A5A-67CF-4D5E-B7A2-ACE0CC0A338D}"/>
              </a:ext>
            </a:extLst>
          </p:cNvPr>
          <p:cNvCxnSpPr>
            <a:cxnSpLocks/>
          </p:cNvCxnSpPr>
          <p:nvPr/>
        </p:nvCxnSpPr>
        <p:spPr>
          <a:xfrm flipV="1">
            <a:off x="6715299" y="829121"/>
            <a:ext cx="0" cy="46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47635725-BCC8-4327-B7E6-B7FD4CCE4EAA}"/>
              </a:ext>
            </a:extLst>
          </p:cNvPr>
          <p:cNvCxnSpPr>
            <a:cxnSpLocks/>
          </p:cNvCxnSpPr>
          <p:nvPr/>
        </p:nvCxnSpPr>
        <p:spPr>
          <a:xfrm flipV="1">
            <a:off x="7893335" y="829121"/>
            <a:ext cx="0" cy="46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533547F8-D440-4E2C-BE56-84DF6DAE7B41}"/>
              </a:ext>
            </a:extLst>
          </p:cNvPr>
          <p:cNvCxnSpPr>
            <a:cxnSpLocks/>
          </p:cNvCxnSpPr>
          <p:nvPr/>
        </p:nvCxnSpPr>
        <p:spPr>
          <a:xfrm flipV="1">
            <a:off x="9120240" y="829121"/>
            <a:ext cx="0" cy="46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A6D6E65-846A-49A0-BB6F-1C61DDBE8070}"/>
              </a:ext>
            </a:extLst>
          </p:cNvPr>
          <p:cNvCxnSpPr>
            <a:cxnSpLocks/>
          </p:cNvCxnSpPr>
          <p:nvPr/>
        </p:nvCxnSpPr>
        <p:spPr>
          <a:xfrm flipV="1">
            <a:off x="10300111" y="829121"/>
            <a:ext cx="0" cy="463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剪去左右顶角 60">
            <a:extLst>
              <a:ext uri="{FF2B5EF4-FFF2-40B4-BE49-F238E27FC236}">
                <a16:creationId xmlns:a16="http://schemas.microsoft.com/office/drawing/2014/main" id="{21629E45-9ED9-4A36-88A9-4AD3D712FC9C}"/>
              </a:ext>
            </a:extLst>
          </p:cNvPr>
          <p:cNvSpPr/>
          <p:nvPr/>
        </p:nvSpPr>
        <p:spPr>
          <a:xfrm>
            <a:off x="3896946" y="123245"/>
            <a:ext cx="916635" cy="670749"/>
          </a:xfrm>
          <a:prstGeom prst="snip2Same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B-Noun</a:t>
            </a:r>
            <a:endParaRPr lang="zh-CN" altLang="en-US" sz="2000" dirty="0"/>
          </a:p>
        </p:txBody>
      </p:sp>
      <p:sp>
        <p:nvSpPr>
          <p:cNvPr id="62" name="矩形: 剪去左右顶角 61">
            <a:extLst>
              <a:ext uri="{FF2B5EF4-FFF2-40B4-BE49-F238E27FC236}">
                <a16:creationId xmlns:a16="http://schemas.microsoft.com/office/drawing/2014/main" id="{CF6E15C3-6E87-4E2E-AE10-7E697ED33BF1}"/>
              </a:ext>
            </a:extLst>
          </p:cNvPr>
          <p:cNvSpPr/>
          <p:nvPr/>
        </p:nvSpPr>
        <p:spPr>
          <a:xfrm>
            <a:off x="5089255" y="116114"/>
            <a:ext cx="916635" cy="713004"/>
          </a:xfrm>
          <a:prstGeom prst="snip2Same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E-Noun</a:t>
            </a:r>
            <a:endParaRPr lang="zh-CN" altLang="en-US" sz="2000" dirty="0"/>
          </a:p>
        </p:txBody>
      </p:sp>
      <p:sp>
        <p:nvSpPr>
          <p:cNvPr id="63" name="矩形: 剪去左右顶角 62">
            <a:extLst>
              <a:ext uri="{FF2B5EF4-FFF2-40B4-BE49-F238E27FC236}">
                <a16:creationId xmlns:a16="http://schemas.microsoft.com/office/drawing/2014/main" id="{9D0E6F95-99CA-4358-A49C-C0B8239C7461}"/>
              </a:ext>
            </a:extLst>
          </p:cNvPr>
          <p:cNvSpPr/>
          <p:nvPr/>
        </p:nvSpPr>
        <p:spPr>
          <a:xfrm>
            <a:off x="6281564" y="123245"/>
            <a:ext cx="951230" cy="705873"/>
          </a:xfrm>
          <a:prstGeom prst="snip2Same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B-Expr</a:t>
            </a:r>
            <a:endParaRPr lang="zh-CN" altLang="en-US" sz="2000" dirty="0"/>
          </a:p>
        </p:txBody>
      </p:sp>
      <p:sp>
        <p:nvSpPr>
          <p:cNvPr id="64" name="矩形: 剪去左右顶角 63">
            <a:extLst>
              <a:ext uri="{FF2B5EF4-FFF2-40B4-BE49-F238E27FC236}">
                <a16:creationId xmlns:a16="http://schemas.microsoft.com/office/drawing/2014/main" id="{E6D952D4-074E-4A74-B1C4-1B5F21B30853}"/>
              </a:ext>
            </a:extLst>
          </p:cNvPr>
          <p:cNvSpPr/>
          <p:nvPr/>
        </p:nvSpPr>
        <p:spPr>
          <a:xfrm>
            <a:off x="7435017" y="102117"/>
            <a:ext cx="977647" cy="735018"/>
          </a:xfrm>
          <a:prstGeom prst="snip2Same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I-  Expr</a:t>
            </a:r>
            <a:endParaRPr lang="zh-CN" altLang="en-US" sz="2000" dirty="0"/>
          </a:p>
        </p:txBody>
      </p:sp>
      <p:sp>
        <p:nvSpPr>
          <p:cNvPr id="65" name="矩形: 剪去左右顶角 64">
            <a:extLst>
              <a:ext uri="{FF2B5EF4-FFF2-40B4-BE49-F238E27FC236}">
                <a16:creationId xmlns:a16="http://schemas.microsoft.com/office/drawing/2014/main" id="{24ECE42F-E3BD-41AC-8093-8C064176C969}"/>
              </a:ext>
            </a:extLst>
          </p:cNvPr>
          <p:cNvSpPr/>
          <p:nvPr/>
        </p:nvSpPr>
        <p:spPr>
          <a:xfrm>
            <a:off x="8584913" y="123245"/>
            <a:ext cx="977647" cy="713004"/>
          </a:xfrm>
          <a:prstGeom prst="snip2Same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I-  Expr</a:t>
            </a:r>
            <a:endParaRPr lang="zh-CN" altLang="en-US" sz="2000" dirty="0"/>
          </a:p>
        </p:txBody>
      </p:sp>
      <p:sp>
        <p:nvSpPr>
          <p:cNvPr id="66" name="矩形: 剪去左右顶角 65">
            <a:extLst>
              <a:ext uri="{FF2B5EF4-FFF2-40B4-BE49-F238E27FC236}">
                <a16:creationId xmlns:a16="http://schemas.microsoft.com/office/drawing/2014/main" id="{98B15E88-2FC1-46D3-8AEA-4D8801564DE2}"/>
              </a:ext>
            </a:extLst>
          </p:cNvPr>
          <p:cNvSpPr/>
          <p:nvPr/>
        </p:nvSpPr>
        <p:spPr>
          <a:xfrm>
            <a:off x="9764783" y="102117"/>
            <a:ext cx="1024681" cy="734132"/>
          </a:xfrm>
          <a:prstGeom prst="snip2Same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E- Expr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00956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5EE679A-770C-4895-B93E-6BBDA6474150}"/>
              </a:ext>
            </a:extLst>
          </p:cNvPr>
          <p:cNvSpPr/>
          <p:nvPr/>
        </p:nvSpPr>
        <p:spPr>
          <a:xfrm>
            <a:off x="101600" y="2171088"/>
            <a:ext cx="9383068" cy="35822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C434D50-76A6-4587-B171-4FF568962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926" y="2459347"/>
            <a:ext cx="1824960" cy="1603558"/>
          </a:xfrm>
          <a:prstGeom prst="rect">
            <a:avLst/>
          </a:prstGeom>
        </p:spPr>
      </p:pic>
      <p:cxnSp>
        <p:nvCxnSpPr>
          <p:cNvPr id="8" name="连接符: 曲线 7">
            <a:extLst>
              <a:ext uri="{FF2B5EF4-FFF2-40B4-BE49-F238E27FC236}">
                <a16:creationId xmlns:a16="http://schemas.microsoft.com/office/drawing/2014/main" id="{45C466A7-BC92-4853-B9CE-0ADCBD5EA7E3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9484668" y="3261126"/>
            <a:ext cx="766258" cy="70108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7C07294B-8BD4-4A0E-8B56-C0187A0BCE97}"/>
              </a:ext>
            </a:extLst>
          </p:cNvPr>
          <p:cNvCxnSpPr>
            <a:cxnSpLocks/>
            <a:stCxn id="51" idx="3"/>
            <a:endCxn id="6" idx="1"/>
          </p:cNvCxnSpPr>
          <p:nvPr/>
        </p:nvCxnSpPr>
        <p:spPr>
          <a:xfrm flipV="1">
            <a:off x="9616893" y="3261126"/>
            <a:ext cx="634033" cy="281168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91F720F-54A9-48E8-A53D-2FF6F3270A86}"/>
              </a:ext>
            </a:extLst>
          </p:cNvPr>
          <p:cNvGrpSpPr/>
          <p:nvPr/>
        </p:nvGrpSpPr>
        <p:grpSpPr>
          <a:xfrm>
            <a:off x="7890299" y="2265370"/>
            <a:ext cx="1510188" cy="3181861"/>
            <a:chOff x="9112246" y="591458"/>
            <a:chExt cx="1763716" cy="408239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0E95AAA-859D-4975-BC85-39833AA67945}"/>
                </a:ext>
              </a:extLst>
            </p:cNvPr>
            <p:cNvSpPr/>
            <p:nvPr/>
          </p:nvSpPr>
          <p:spPr>
            <a:xfrm>
              <a:off x="9112251" y="591458"/>
              <a:ext cx="1744435" cy="57539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特性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D60BC0ED-E3E2-4E2B-A379-4C3D9771B6D1}"/>
                </a:ext>
              </a:extLst>
            </p:cNvPr>
            <p:cNvSpPr/>
            <p:nvPr/>
          </p:nvSpPr>
          <p:spPr>
            <a:xfrm>
              <a:off x="9112246" y="1855743"/>
              <a:ext cx="1744435" cy="57539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类别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601556B-E3A1-4F5E-815B-0FAA8A529332}"/>
                </a:ext>
              </a:extLst>
            </p:cNvPr>
            <p:cNvSpPr/>
            <p:nvPr/>
          </p:nvSpPr>
          <p:spPr>
            <a:xfrm>
              <a:off x="9131527" y="3000066"/>
              <a:ext cx="1744435" cy="57539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表示法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7B89AA5-50CF-4973-8356-0D554797BD79}"/>
                </a:ext>
              </a:extLst>
            </p:cNvPr>
            <p:cNvSpPr/>
            <p:nvPr/>
          </p:nvSpPr>
          <p:spPr>
            <a:xfrm>
              <a:off x="9112246" y="4098464"/>
              <a:ext cx="1744435" cy="57539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/>
                <a:t>表示法</a:t>
              </a: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69CC201C-65BE-47A0-BAF5-13A2DAD10A43}"/>
              </a:ext>
            </a:extLst>
          </p:cNvPr>
          <p:cNvSpPr/>
          <p:nvPr/>
        </p:nvSpPr>
        <p:spPr>
          <a:xfrm>
            <a:off x="10441617" y="5423640"/>
            <a:ext cx="1493678" cy="44846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/>
              <a:t>特性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1C12ED8-25E1-440C-8597-ED639E12305D}"/>
              </a:ext>
            </a:extLst>
          </p:cNvPr>
          <p:cNvSpPr txBox="1"/>
          <p:nvPr/>
        </p:nvSpPr>
        <p:spPr>
          <a:xfrm>
            <a:off x="101600" y="5811201"/>
            <a:ext cx="9515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测试数据：</a:t>
            </a:r>
            <a:r>
              <a:rPr lang="zh-CN" altLang="en-US" sz="2800" dirty="0">
                <a:solidFill>
                  <a:srgbClr val="C00000"/>
                </a:solidFill>
              </a:rPr>
              <a:t>元素</a:t>
            </a:r>
            <a:r>
              <a:rPr lang="zh-CN" altLang="en-US" sz="2800" dirty="0"/>
              <a:t>有多种特性，包括</a:t>
            </a:r>
            <a:r>
              <a:rPr lang="zh-CN" altLang="en-US" sz="2800" dirty="0">
                <a:solidFill>
                  <a:srgbClr val="00B0F0"/>
                </a:solidFill>
              </a:rPr>
              <a:t>确定性</a:t>
            </a:r>
            <a:r>
              <a:rPr lang="zh-CN" altLang="en-US" sz="2800" dirty="0"/>
              <a:t>，互异性，无序性。</a:t>
            </a:r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F487ED99-E439-4CE8-8C4E-27B24E7F9A9E}"/>
              </a:ext>
            </a:extLst>
          </p:cNvPr>
          <p:cNvCxnSpPr>
            <a:stCxn id="6" idx="2"/>
            <a:endCxn id="41" idx="0"/>
          </p:cNvCxnSpPr>
          <p:nvPr/>
        </p:nvCxnSpPr>
        <p:spPr>
          <a:xfrm>
            <a:off x="11163406" y="4062905"/>
            <a:ext cx="25051" cy="1360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24D91B23-1C23-4DD1-8377-D7FD252F990F}"/>
              </a:ext>
            </a:extLst>
          </p:cNvPr>
          <p:cNvSpPr txBox="1"/>
          <p:nvPr/>
        </p:nvSpPr>
        <p:spPr>
          <a:xfrm>
            <a:off x="151126" y="2200907"/>
            <a:ext cx="75786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C00000"/>
                </a:solidFill>
              </a:rPr>
              <a:t>函数</a:t>
            </a:r>
            <a:r>
              <a:rPr lang="zh-CN" altLang="en-US" sz="2800" dirty="0"/>
              <a:t>的特性：</a:t>
            </a:r>
            <a:r>
              <a:rPr lang="zh-CN" altLang="en-US" sz="2800" dirty="0">
                <a:solidFill>
                  <a:srgbClr val="00B0F0"/>
                </a:solidFill>
              </a:rPr>
              <a:t>有界性</a:t>
            </a:r>
            <a:r>
              <a:rPr lang="zh-CN" altLang="en-US" sz="2800" dirty="0"/>
              <a:t>，单调性，奇偶性，周期性，连续性，凹凸性。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 </a:t>
            </a:r>
            <a:r>
              <a:rPr lang="zh-CN" altLang="en-US" sz="2800" dirty="0">
                <a:solidFill>
                  <a:srgbClr val="C00000"/>
                </a:solidFill>
              </a:rPr>
              <a:t>有界区间</a:t>
            </a:r>
            <a:r>
              <a:rPr lang="zh-CN" altLang="en-US" sz="2800" dirty="0"/>
              <a:t>：</a:t>
            </a:r>
            <a:r>
              <a:rPr lang="zh-CN" altLang="en-US" sz="2800" dirty="0">
                <a:solidFill>
                  <a:srgbClr val="00B0F0"/>
                </a:solidFill>
              </a:rPr>
              <a:t>闭区间</a:t>
            </a:r>
            <a:r>
              <a:rPr lang="zh-CN" altLang="en-US" sz="2800" dirty="0"/>
              <a:t>，开区间，左闭右开区间，左开右闭区间。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C00000"/>
                </a:solidFill>
              </a:rPr>
              <a:t>函数</a:t>
            </a:r>
            <a:r>
              <a:rPr lang="zh-CN" altLang="en-US" sz="2800" dirty="0"/>
              <a:t>的表示方法有</a:t>
            </a:r>
            <a:r>
              <a:rPr lang="zh-CN" altLang="en-US" sz="2800" dirty="0">
                <a:solidFill>
                  <a:srgbClr val="00B0F0"/>
                </a:solidFill>
              </a:rPr>
              <a:t>解析式法</a:t>
            </a:r>
            <a:r>
              <a:rPr lang="zh-CN" altLang="en-US" sz="2800" dirty="0"/>
              <a:t>，列表法，图像法，语言叙述法。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 </a:t>
            </a:r>
            <a:r>
              <a:rPr lang="zh-CN" altLang="en-US" sz="2800" dirty="0">
                <a:solidFill>
                  <a:srgbClr val="C00000"/>
                </a:solidFill>
              </a:rPr>
              <a:t>集合</a:t>
            </a:r>
            <a:r>
              <a:rPr lang="zh-CN" altLang="en-US" sz="2800" dirty="0"/>
              <a:t>的表示方法有</a:t>
            </a:r>
            <a:r>
              <a:rPr lang="zh-CN" altLang="en-US" sz="2800" dirty="0">
                <a:solidFill>
                  <a:srgbClr val="00B0F0"/>
                </a:solidFill>
              </a:rPr>
              <a:t>列举法</a:t>
            </a:r>
            <a:r>
              <a:rPr lang="zh-CN" altLang="en-US" sz="2800" dirty="0"/>
              <a:t>，描述法，图像法，符号法。</a:t>
            </a:r>
          </a:p>
          <a:p>
            <a:endParaRPr lang="zh-CN" altLang="en-US" sz="2800" dirty="0"/>
          </a:p>
        </p:txBody>
      </p:sp>
      <p:sp>
        <p:nvSpPr>
          <p:cNvPr id="64" name="标题 1">
            <a:extLst>
              <a:ext uri="{FF2B5EF4-FFF2-40B4-BE49-F238E27FC236}">
                <a16:creationId xmlns:a16="http://schemas.microsoft.com/office/drawing/2014/main" id="{1567B661-D07A-453B-B77B-9A5A419A4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dirty="0"/>
              <a:t>非结构化数据抽取：关系分类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A2BD888E-D947-413E-9DDB-9BD76687F21C}"/>
              </a:ext>
            </a:extLst>
          </p:cNvPr>
          <p:cNvSpPr txBox="1"/>
          <p:nvPr/>
        </p:nvSpPr>
        <p:spPr>
          <a:xfrm>
            <a:off x="50440" y="1750021"/>
            <a:ext cx="1973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训练集：</a:t>
            </a:r>
          </a:p>
        </p:txBody>
      </p:sp>
    </p:spTree>
    <p:extLst>
      <p:ext uri="{BB962C8B-B14F-4D97-AF65-F5344CB8AC3E}">
        <p14:creationId xmlns:p14="http://schemas.microsoft.com/office/powerpoint/2010/main" val="42288018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A84C55E4-D81A-4EF1-BEFB-E07550D1BCCB}"/>
              </a:ext>
            </a:extLst>
          </p:cNvPr>
          <p:cNvSpPr/>
          <p:nvPr/>
        </p:nvSpPr>
        <p:spPr>
          <a:xfrm>
            <a:off x="106574" y="2127465"/>
            <a:ext cx="11978852" cy="2816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/>
              <a:t>BERT</a:t>
            </a:r>
            <a:r>
              <a:rPr lang="zh-CN" altLang="en-US" sz="6600" dirty="0"/>
              <a:t>关系分类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9F2CC43C-7A54-43C5-B32B-F638EB3B191D}"/>
              </a:ext>
            </a:extLst>
          </p:cNvPr>
          <p:cNvSpPr/>
          <p:nvPr/>
        </p:nvSpPr>
        <p:spPr>
          <a:xfrm>
            <a:off x="517487" y="5483800"/>
            <a:ext cx="300789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已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A3970E-B27D-444F-81EB-86D5CF941B80}"/>
              </a:ext>
            </a:extLst>
          </p:cNvPr>
          <p:cNvSpPr/>
          <p:nvPr/>
        </p:nvSpPr>
        <p:spPr>
          <a:xfrm>
            <a:off x="2164029" y="5483800"/>
            <a:ext cx="776407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S-Noun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67BC030-0F94-4488-93B5-A0481A50A61C}"/>
              </a:ext>
            </a:extLst>
          </p:cNvPr>
          <p:cNvSpPr/>
          <p:nvPr/>
        </p:nvSpPr>
        <p:spPr>
          <a:xfrm>
            <a:off x="895745" y="5483800"/>
            <a:ext cx="319880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知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DB30E19-E115-4D78-8241-77FEF6BA9D29}"/>
              </a:ext>
            </a:extLst>
          </p:cNvPr>
          <p:cNvSpPr/>
          <p:nvPr/>
        </p:nvSpPr>
        <p:spPr>
          <a:xfrm>
            <a:off x="3017905" y="5483800"/>
            <a:ext cx="677401" cy="811171"/>
          </a:xfrm>
          <a:prstGeom prst="roundRect">
            <a:avLst>
              <a:gd name="adj" fmla="val 180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B-Expr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F58046F-8FBF-4DF8-9B8F-FA90A6797948}"/>
              </a:ext>
            </a:extLst>
          </p:cNvPr>
          <p:cNvSpPr/>
          <p:nvPr/>
        </p:nvSpPr>
        <p:spPr>
          <a:xfrm>
            <a:off x="3772775" y="5483800"/>
            <a:ext cx="659038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I-Expr</a:t>
            </a:r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1433FF3F-1125-4B90-AC79-CB0D887A0615}"/>
              </a:ext>
            </a:extLst>
          </p:cNvPr>
          <p:cNvSpPr/>
          <p:nvPr/>
        </p:nvSpPr>
        <p:spPr>
          <a:xfrm>
            <a:off x="4509282" y="5483800"/>
            <a:ext cx="658799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I-Expr</a:t>
            </a:r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AA5E356-3F01-41C8-8589-A3FF44C16B71}"/>
              </a:ext>
            </a:extLst>
          </p:cNvPr>
          <p:cNvSpPr/>
          <p:nvPr/>
        </p:nvSpPr>
        <p:spPr>
          <a:xfrm>
            <a:off x="5245550" y="5483800"/>
            <a:ext cx="657382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E-Expr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4E70D1A-35C3-4071-A69C-FD259BF833C7}"/>
              </a:ext>
            </a:extLst>
          </p:cNvPr>
          <p:cNvSpPr/>
          <p:nvPr/>
        </p:nvSpPr>
        <p:spPr>
          <a:xfrm>
            <a:off x="23113" y="5483800"/>
            <a:ext cx="416905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CLS</a:t>
            </a:r>
            <a:endParaRPr lang="zh-CN" altLang="en-US" dirty="0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3918399-3B71-41A7-B1BD-CA94EAEF6CB7}"/>
              </a:ext>
            </a:extLst>
          </p:cNvPr>
          <p:cNvSpPr/>
          <p:nvPr/>
        </p:nvSpPr>
        <p:spPr>
          <a:xfrm>
            <a:off x="5980401" y="5483800"/>
            <a:ext cx="409483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SEP</a:t>
            </a:r>
            <a:endParaRPr lang="zh-CN" altLang="en-US" dirty="0"/>
          </a:p>
        </p:txBody>
      </p:sp>
      <p:sp>
        <p:nvSpPr>
          <p:cNvPr id="14" name="矩形: 剪去左右顶角 13">
            <a:extLst>
              <a:ext uri="{FF2B5EF4-FFF2-40B4-BE49-F238E27FC236}">
                <a16:creationId xmlns:a16="http://schemas.microsoft.com/office/drawing/2014/main" id="{EE805E2D-B7D7-4FFA-85D2-2C7DE19E63F8}"/>
              </a:ext>
            </a:extLst>
          </p:cNvPr>
          <p:cNvSpPr/>
          <p:nvPr/>
        </p:nvSpPr>
        <p:spPr>
          <a:xfrm>
            <a:off x="48987" y="1169692"/>
            <a:ext cx="1006698" cy="577042"/>
          </a:xfrm>
          <a:prstGeom prst="snip2Same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表达式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AF2C10F-C174-4378-AB65-83C14B68B9A9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231566" y="4955458"/>
            <a:ext cx="6646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4DA5687-D205-4A94-93BB-5205D09C5194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667882" y="4955458"/>
            <a:ext cx="0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99D5599-0703-458D-9352-13BD3F4A2BA9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1055685" y="4955458"/>
            <a:ext cx="15423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FBCFD88-B245-4ABE-B9D6-D3E8BC6F9BC0}"/>
              </a:ext>
            </a:extLst>
          </p:cNvPr>
          <p:cNvCxnSpPr>
            <a:cxnSpLocks/>
            <a:stCxn id="68" idx="0"/>
          </p:cNvCxnSpPr>
          <p:nvPr/>
        </p:nvCxnSpPr>
        <p:spPr>
          <a:xfrm flipV="1">
            <a:off x="1689827" y="4955458"/>
            <a:ext cx="0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39E285B8-A125-44B5-AA09-E45B522AA255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2546436" y="4955458"/>
            <a:ext cx="5797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67D0993C-97B2-491D-841B-C56E14F45D47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356605" y="4955458"/>
            <a:ext cx="1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D1639E87-D2BE-4EAC-BD5A-624327431468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4102294" y="4955458"/>
            <a:ext cx="9181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A717008-9B62-43D5-84E3-FE9B71FC7FB0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838682" y="4955458"/>
            <a:ext cx="9160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326E11C-FB9D-4040-8F28-F517455A5FE0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574241" y="4955458"/>
            <a:ext cx="7299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25C3CAF-7C3C-4042-A978-FB6BC6C131D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6185105" y="4955458"/>
            <a:ext cx="38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EE13B67E-B959-42D5-B41F-5BAD0D85C9A5}"/>
              </a:ext>
            </a:extLst>
          </p:cNvPr>
          <p:cNvCxnSpPr>
            <a:cxnSpLocks/>
          </p:cNvCxnSpPr>
          <p:nvPr/>
        </p:nvCxnSpPr>
        <p:spPr>
          <a:xfrm flipV="1">
            <a:off x="320842" y="1746734"/>
            <a:ext cx="0" cy="38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6A0CA03A-1BBC-4834-B717-479FE4EAA6E9}"/>
              </a:ext>
            </a:extLst>
          </p:cNvPr>
          <p:cNvSpPr/>
          <p:nvPr/>
        </p:nvSpPr>
        <p:spPr>
          <a:xfrm>
            <a:off x="7349422" y="5483800"/>
            <a:ext cx="776407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4713C1E-18C0-4BAB-AB65-D5A9AD0B639A}"/>
              </a:ext>
            </a:extLst>
          </p:cNvPr>
          <p:cNvCxnSpPr>
            <a:cxnSpLocks/>
            <a:stCxn id="57" idx="0"/>
          </p:cNvCxnSpPr>
          <p:nvPr/>
        </p:nvCxnSpPr>
        <p:spPr>
          <a:xfrm flipV="1">
            <a:off x="6869653" y="4955458"/>
            <a:ext cx="14098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9CD9F2CA-7FE2-4E17-8269-E5C75EE6045F}"/>
              </a:ext>
            </a:extLst>
          </p:cNvPr>
          <p:cNvCxnSpPr>
            <a:cxnSpLocks/>
            <a:stCxn id="54" idx="0"/>
          </p:cNvCxnSpPr>
          <p:nvPr/>
        </p:nvCxnSpPr>
        <p:spPr>
          <a:xfrm flipH="1" flipV="1">
            <a:off x="7737625" y="4955458"/>
            <a:ext cx="1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66DA87A3-12F5-44D5-844F-8992059898A6}"/>
              </a:ext>
            </a:extLst>
          </p:cNvPr>
          <p:cNvSpPr/>
          <p:nvPr/>
        </p:nvSpPr>
        <p:spPr>
          <a:xfrm>
            <a:off x="6467353" y="5483800"/>
            <a:ext cx="804600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函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8D141BBE-C65B-4F1A-9676-B1D21979A3D7}"/>
              </a:ext>
            </a:extLst>
          </p:cNvPr>
          <p:cNvSpPr/>
          <p:nvPr/>
        </p:nvSpPr>
        <p:spPr>
          <a:xfrm>
            <a:off x="1293094" y="5483800"/>
            <a:ext cx="793466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B-Noun</a:t>
            </a:r>
            <a:endParaRPr lang="zh-CN" altLang="en-US" dirty="0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949092CE-96AA-4E2C-9F22-42F0BAC66E32}"/>
              </a:ext>
            </a:extLst>
          </p:cNvPr>
          <p:cNvSpPr/>
          <p:nvPr/>
        </p:nvSpPr>
        <p:spPr>
          <a:xfrm>
            <a:off x="8203298" y="5483800"/>
            <a:ext cx="388202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SEP</a:t>
            </a:r>
            <a:endParaRPr lang="zh-CN" altLang="en-US" dirty="0"/>
          </a:p>
        </p:txBody>
      </p: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607F8B09-AAB8-421D-9014-B2F925C120B4}"/>
              </a:ext>
            </a:extLst>
          </p:cNvPr>
          <p:cNvCxnSpPr>
            <a:cxnSpLocks/>
            <a:stCxn id="69" idx="0"/>
          </p:cNvCxnSpPr>
          <p:nvPr/>
        </p:nvCxnSpPr>
        <p:spPr>
          <a:xfrm flipH="1" flipV="1">
            <a:off x="8386493" y="4955458"/>
            <a:ext cx="10906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C85E0E90-CC0B-424F-9EC3-196A63E919DB}"/>
              </a:ext>
            </a:extLst>
          </p:cNvPr>
          <p:cNvSpPr/>
          <p:nvPr/>
        </p:nvSpPr>
        <p:spPr>
          <a:xfrm>
            <a:off x="8814695" y="5483800"/>
            <a:ext cx="533928" cy="811171"/>
          </a:xfrm>
          <a:prstGeom prst="roundRect">
            <a:avLst>
              <a:gd name="adj" fmla="val 180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</a:t>
            </a:r>
            <a:endParaRPr lang="zh-CN" altLang="en-US" dirty="0"/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2427753F-88C9-40F5-89BA-A79831BA69BA}"/>
              </a:ext>
            </a:extLst>
          </p:cNvPr>
          <p:cNvSpPr/>
          <p:nvPr/>
        </p:nvSpPr>
        <p:spPr>
          <a:xfrm>
            <a:off x="9523989" y="5483800"/>
            <a:ext cx="603570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</a:t>
            </a:r>
            <a:endParaRPr lang="zh-CN" altLang="en-US" dirty="0"/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C8459D3D-FA94-4BFE-99ED-61935A3D661A}"/>
              </a:ext>
            </a:extLst>
          </p:cNvPr>
          <p:cNvSpPr/>
          <p:nvPr/>
        </p:nvSpPr>
        <p:spPr>
          <a:xfrm>
            <a:off x="10302925" y="5483800"/>
            <a:ext cx="603570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7EE08865-000C-4993-B837-9F71A8F1297C}"/>
              </a:ext>
            </a:extLst>
          </p:cNvPr>
          <p:cNvSpPr/>
          <p:nvPr/>
        </p:nvSpPr>
        <p:spPr>
          <a:xfrm>
            <a:off x="11081861" y="5483800"/>
            <a:ext cx="603570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A927D7C9-799E-42B9-939F-58DF8CE40C7B}"/>
              </a:ext>
            </a:extLst>
          </p:cNvPr>
          <p:cNvCxnSpPr>
            <a:cxnSpLocks/>
            <a:stCxn id="71" idx="0"/>
          </p:cNvCxnSpPr>
          <p:nvPr/>
        </p:nvCxnSpPr>
        <p:spPr>
          <a:xfrm flipH="1" flipV="1">
            <a:off x="9070905" y="4955458"/>
            <a:ext cx="10754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D546FB5A-42EF-4409-9612-9D0850EAB95F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9825774" y="4944027"/>
            <a:ext cx="0" cy="53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60D7FBCE-268B-4B19-AAD5-7CB7642A2E34}"/>
              </a:ext>
            </a:extLst>
          </p:cNvPr>
          <p:cNvCxnSpPr>
            <a:cxnSpLocks/>
            <a:stCxn id="73" idx="0"/>
          </p:cNvCxnSpPr>
          <p:nvPr/>
        </p:nvCxnSpPr>
        <p:spPr>
          <a:xfrm flipH="1" flipV="1">
            <a:off x="10604709" y="4955458"/>
            <a:ext cx="1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6EDAFD1-DA9C-4F89-AA14-54A355799F77}"/>
              </a:ext>
            </a:extLst>
          </p:cNvPr>
          <p:cNvCxnSpPr>
            <a:cxnSpLocks/>
          </p:cNvCxnSpPr>
          <p:nvPr/>
        </p:nvCxnSpPr>
        <p:spPr>
          <a:xfrm flipV="1">
            <a:off x="11334697" y="4955458"/>
            <a:ext cx="0" cy="540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1EFE7708-EE09-4D9B-A3A8-62DFFBC9B139}"/>
              </a:ext>
            </a:extLst>
          </p:cNvPr>
          <p:cNvSpPr/>
          <p:nvPr/>
        </p:nvSpPr>
        <p:spPr>
          <a:xfrm>
            <a:off x="11762897" y="5483800"/>
            <a:ext cx="350732" cy="8111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SEP</a:t>
            </a:r>
            <a:endParaRPr lang="zh-CN" altLang="en-US" dirty="0"/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CE72182E-2BD3-4A05-A301-A8479D9C882A}"/>
              </a:ext>
            </a:extLst>
          </p:cNvPr>
          <p:cNvCxnSpPr>
            <a:cxnSpLocks/>
            <a:stCxn id="92" idx="0"/>
          </p:cNvCxnSpPr>
          <p:nvPr/>
        </p:nvCxnSpPr>
        <p:spPr>
          <a:xfrm flipV="1">
            <a:off x="11938263" y="4955458"/>
            <a:ext cx="0" cy="528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矩形: 剪去左右顶角 186">
            <a:extLst>
              <a:ext uri="{FF2B5EF4-FFF2-40B4-BE49-F238E27FC236}">
                <a16:creationId xmlns:a16="http://schemas.microsoft.com/office/drawing/2014/main" id="{D6BD793E-F35B-4D6F-8A82-368129FA7633}"/>
              </a:ext>
            </a:extLst>
          </p:cNvPr>
          <p:cNvSpPr/>
          <p:nvPr/>
        </p:nvSpPr>
        <p:spPr>
          <a:xfrm>
            <a:off x="55197" y="629919"/>
            <a:ext cx="1006698" cy="472883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要素</a:t>
            </a:r>
          </a:p>
        </p:txBody>
      </p:sp>
      <p:sp>
        <p:nvSpPr>
          <p:cNvPr id="188" name="矩形: 剪去左右顶角 187">
            <a:extLst>
              <a:ext uri="{FF2B5EF4-FFF2-40B4-BE49-F238E27FC236}">
                <a16:creationId xmlns:a16="http://schemas.microsoft.com/office/drawing/2014/main" id="{114B84C6-0DB6-4E6F-9167-F315E17948DA}"/>
              </a:ext>
            </a:extLst>
          </p:cNvPr>
          <p:cNvSpPr/>
          <p:nvPr/>
        </p:nvSpPr>
        <p:spPr>
          <a:xfrm>
            <a:off x="48987" y="90146"/>
            <a:ext cx="1006698" cy="472883"/>
          </a:xfrm>
          <a:prstGeom prst="snip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......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516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9571E44F-1732-430A-B89F-67282650BD20}"/>
              </a:ext>
            </a:extLst>
          </p:cNvPr>
          <p:cNvGrpSpPr/>
          <p:nvPr/>
        </p:nvGrpSpPr>
        <p:grpSpPr>
          <a:xfrm>
            <a:off x="1480457" y="1087120"/>
            <a:ext cx="10711544" cy="5770880"/>
            <a:chOff x="885370" y="731897"/>
            <a:chExt cx="11306631" cy="6126103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5DFEF06-8514-4F87-862F-25D594339EFF}"/>
                </a:ext>
              </a:extLst>
            </p:cNvPr>
            <p:cNvSpPr/>
            <p:nvPr/>
          </p:nvSpPr>
          <p:spPr>
            <a:xfrm>
              <a:off x="885370" y="1824515"/>
              <a:ext cx="1872117" cy="4876322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/>
                <a:t>已知</a:t>
              </a:r>
              <a:endParaRPr lang="en-US" altLang="zh-CN" sz="3200" dirty="0"/>
            </a:p>
            <a:p>
              <a:pPr algn="ctr"/>
              <a:r>
                <a:rPr lang="zh-CN" altLang="en-US" sz="3200" b="1" u="sng" dirty="0"/>
                <a:t>函数</a:t>
              </a:r>
              <a:endParaRPr lang="en-US" altLang="zh-CN" sz="3200" b="1" u="sng" dirty="0"/>
            </a:p>
            <a:p>
              <a:pPr algn="ctr"/>
              <a:r>
                <a:rPr lang="en-US" altLang="zh-CN" sz="3200" dirty="0"/>
                <a:t>f(x)</a:t>
              </a:r>
            </a:p>
            <a:p>
              <a:pPr algn="ctr"/>
              <a:r>
                <a:rPr lang="zh-CN" altLang="en-US" sz="3200" dirty="0"/>
                <a:t>的</a:t>
              </a:r>
              <a:endParaRPr lang="en-US" altLang="zh-CN" sz="3200" dirty="0"/>
            </a:p>
            <a:p>
              <a:pPr algn="ctr"/>
              <a:r>
                <a:rPr lang="zh-CN" altLang="en-US" sz="3200" b="1" u="sng" dirty="0"/>
                <a:t>定义域</a:t>
              </a:r>
              <a:endParaRPr lang="en-US" altLang="zh-CN" sz="3200" b="1" u="sng" dirty="0"/>
            </a:p>
            <a:p>
              <a:pPr algn="ctr"/>
              <a:r>
                <a:rPr lang="zh-CN" altLang="en-US" sz="3200" dirty="0"/>
                <a:t>为</a:t>
              </a:r>
              <a:endParaRPr lang="en-US" altLang="zh-CN" sz="3200" dirty="0"/>
            </a:p>
            <a:p>
              <a:pPr algn="ctr"/>
              <a:r>
                <a:rPr lang="zh-CN" altLang="en-US" sz="3200" dirty="0"/>
                <a:t>（</a:t>
              </a:r>
              <a:r>
                <a:rPr lang="en-US" altLang="zh-CN" sz="3200" dirty="0"/>
                <a:t>-1,0</a:t>
              </a:r>
              <a:r>
                <a:rPr lang="zh-CN" altLang="en-US" sz="3200" dirty="0"/>
                <a:t>）</a:t>
              </a:r>
              <a:endParaRPr lang="en-US" altLang="zh-CN" sz="3200" dirty="0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D88871D-56AA-40E3-830C-EF18E3559E39}"/>
                </a:ext>
              </a:extLst>
            </p:cNvPr>
            <p:cNvSpPr txBox="1"/>
            <p:nvPr/>
          </p:nvSpPr>
          <p:spPr>
            <a:xfrm>
              <a:off x="1371051" y="1400074"/>
              <a:ext cx="2190750" cy="424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文本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C14727-505E-4E71-9978-4199717E71A3}"/>
                </a:ext>
              </a:extLst>
            </p:cNvPr>
            <p:cNvSpPr txBox="1"/>
            <p:nvPr/>
          </p:nvSpPr>
          <p:spPr>
            <a:xfrm>
              <a:off x="4638677" y="731897"/>
              <a:ext cx="2190750" cy="424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候选实体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2DCF4E1-D069-4A5D-B8AA-AC45B11105D0}"/>
                </a:ext>
              </a:extLst>
            </p:cNvPr>
            <p:cNvSpPr/>
            <p:nvPr/>
          </p:nvSpPr>
          <p:spPr>
            <a:xfrm>
              <a:off x="3709987" y="1198880"/>
              <a:ext cx="3357563" cy="5094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函数（数学术语）</a:t>
              </a: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1498325-2C74-4C46-83F7-894BD2AE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6650" y="1650919"/>
              <a:ext cx="8515350" cy="1451577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01D868B-8835-4EC7-A48D-8F70747B3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76651" y="3594656"/>
              <a:ext cx="8515350" cy="71226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37EC288-F6A2-481B-BA12-52CA5C684DAA}"/>
                </a:ext>
              </a:extLst>
            </p:cNvPr>
            <p:cNvSpPr/>
            <p:nvPr/>
          </p:nvSpPr>
          <p:spPr>
            <a:xfrm>
              <a:off x="3709987" y="3064179"/>
              <a:ext cx="3357563" cy="5094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函数（计算机函数）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7EF60D8-B3FF-42A2-B15D-1FCC9EC84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76650" y="4865687"/>
              <a:ext cx="8515350" cy="757344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9EBD6EC-CE66-4708-9B8C-339717B6B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76650" y="6181800"/>
              <a:ext cx="8515350" cy="676200"/>
            </a:xfrm>
            <a:prstGeom prst="rect">
              <a:avLst/>
            </a:prstGeom>
          </p:spPr>
        </p:pic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C591DFE5-32D4-4738-B210-4C89155A9599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2235200" y="1453582"/>
              <a:ext cx="1474787" cy="1684721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D769B3A8-907C-4C63-B557-8C282DE3676F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235200" y="3240383"/>
              <a:ext cx="1474787" cy="78498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>
              <a:extLst>
                <a:ext uri="{FF2B5EF4-FFF2-40B4-BE49-F238E27FC236}">
                  <a16:creationId xmlns:a16="http://schemas.microsoft.com/office/drawing/2014/main" id="{6AD7FB3A-159B-4C0C-893E-679D3FD44422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flipV="1">
              <a:off x="2417208" y="4590110"/>
              <a:ext cx="1259442" cy="119696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76BFF5EF-4D96-4B3B-B28B-F419A9F65F92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2417208" y="5056470"/>
              <a:ext cx="1259441" cy="821263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FA6DEE4-AB1D-4D02-B554-CEBAEEAEFED8}"/>
                </a:ext>
              </a:extLst>
            </p:cNvPr>
            <p:cNvSpPr/>
            <p:nvPr/>
          </p:nvSpPr>
          <p:spPr>
            <a:xfrm>
              <a:off x="3676650" y="4335408"/>
              <a:ext cx="3357563" cy="5094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定义域（数学物理化学名词）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EE2CEE7-635B-410F-9748-A10600692805}"/>
                </a:ext>
              </a:extLst>
            </p:cNvPr>
            <p:cNvSpPr/>
            <p:nvPr/>
          </p:nvSpPr>
          <p:spPr>
            <a:xfrm>
              <a:off x="3676649" y="5623031"/>
              <a:ext cx="3357563" cy="5094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定义域（品牌）</a:t>
              </a:r>
            </a:p>
          </p:txBody>
        </p:sp>
      </p:grpSp>
      <p:sp>
        <p:nvSpPr>
          <p:cNvPr id="39" name="标题 1">
            <a:extLst>
              <a:ext uri="{FF2B5EF4-FFF2-40B4-BE49-F238E27FC236}">
                <a16:creationId xmlns:a16="http://schemas.microsoft.com/office/drawing/2014/main" id="{1AB17995-E355-440F-B340-F09C399D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95" y="211270"/>
            <a:ext cx="10515600" cy="1325563"/>
          </a:xfrm>
        </p:spPr>
        <p:txBody>
          <a:bodyPr/>
          <a:lstStyle/>
          <a:p>
            <a:r>
              <a:rPr lang="zh-CN" altLang="en-US" dirty="0"/>
              <a:t>实体消歧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C7FE0B-D980-4A20-9BBB-553B193B53AC}"/>
              </a:ext>
            </a:extLst>
          </p:cNvPr>
          <p:cNvSpPr txBox="1"/>
          <p:nvPr/>
        </p:nvSpPr>
        <p:spPr>
          <a:xfrm>
            <a:off x="-87895" y="3754346"/>
            <a:ext cx="1523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    提及</a:t>
            </a:r>
            <a:endParaRPr lang="en-US" altLang="zh-CN" sz="2800" dirty="0"/>
          </a:p>
          <a:p>
            <a:r>
              <a:rPr lang="en-US" altLang="zh-CN" sz="2800" dirty="0"/>
              <a:t>(mention)</a:t>
            </a:r>
            <a:endParaRPr lang="zh-CN" altLang="en-US" sz="2800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511C8E0-A28E-4FF5-BFB3-7702A4F28D58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674087" y="3440467"/>
            <a:ext cx="1173200" cy="313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E68AD12-6181-4112-96F0-D3CCAF070476}"/>
              </a:ext>
            </a:extLst>
          </p:cNvPr>
          <p:cNvCxnSpPr>
            <a:cxnSpLocks/>
          </p:cNvCxnSpPr>
          <p:nvPr/>
        </p:nvCxnSpPr>
        <p:spPr>
          <a:xfrm flipH="1" flipV="1">
            <a:off x="718475" y="4721614"/>
            <a:ext cx="981638" cy="18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04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C778B0-0C94-4A6F-BAD7-D9D31189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41998"/>
            <a:ext cx="10058400" cy="1450757"/>
          </a:xfrm>
        </p:spPr>
        <p:txBody>
          <a:bodyPr/>
          <a:lstStyle/>
          <a:p>
            <a:r>
              <a:rPr lang="zh-CN" altLang="en-US" dirty="0"/>
              <a:t>实体链接</a:t>
            </a:r>
            <a:r>
              <a:rPr lang="en-US" altLang="zh-CN" dirty="0"/>
              <a:t>=</a:t>
            </a:r>
            <a:r>
              <a:rPr lang="zh-CN" altLang="en-US" dirty="0"/>
              <a:t>实体识别</a:t>
            </a:r>
            <a:r>
              <a:rPr lang="en-US" altLang="zh-CN" dirty="0"/>
              <a:t>+</a:t>
            </a:r>
            <a:r>
              <a:rPr lang="zh-CN" altLang="en-US" dirty="0"/>
              <a:t>实体消歧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935A96D-574B-4CE0-A06A-9B66573B4479}"/>
              </a:ext>
            </a:extLst>
          </p:cNvPr>
          <p:cNvGrpSpPr/>
          <p:nvPr/>
        </p:nvGrpSpPr>
        <p:grpSpPr>
          <a:xfrm>
            <a:off x="1914587" y="1888730"/>
            <a:ext cx="10277413" cy="4230176"/>
            <a:chOff x="1432420" y="2168904"/>
            <a:chExt cx="9921380" cy="3767137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8D66934-7906-476B-BAF7-F27153CFAE70}"/>
                </a:ext>
              </a:extLst>
            </p:cNvPr>
            <p:cNvGrpSpPr/>
            <p:nvPr/>
          </p:nvGrpSpPr>
          <p:grpSpPr>
            <a:xfrm>
              <a:off x="1432420" y="2168904"/>
              <a:ext cx="8991600" cy="3767137"/>
              <a:chOff x="1306585" y="2118570"/>
              <a:chExt cx="8991600" cy="3767137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9F0EBD17-AB35-4932-B204-68696C46F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6585" y="5133232"/>
                <a:ext cx="8991600" cy="752475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7BDBBDB-AA3F-4AF6-A669-79BE778E3A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2170" y="2118570"/>
                <a:ext cx="4448175" cy="3124200"/>
              </a:xfrm>
              <a:prstGeom prst="rect">
                <a:avLst/>
              </a:prstGeom>
            </p:spPr>
          </p:pic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5949373-32EA-4C87-9860-484A6F774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96125" y="2168904"/>
              <a:ext cx="4257675" cy="3124200"/>
            </a:xfrm>
            <a:prstGeom prst="rect">
              <a:avLst/>
            </a:prstGeom>
          </p:spPr>
        </p:pic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FCBDCDD-9327-420A-B017-2B436197F2A3}"/>
              </a:ext>
            </a:extLst>
          </p:cNvPr>
          <p:cNvSpPr txBox="1"/>
          <p:nvPr/>
        </p:nvSpPr>
        <p:spPr>
          <a:xfrm>
            <a:off x="127932" y="4348753"/>
            <a:ext cx="23847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文本中的</a:t>
            </a:r>
            <a:r>
              <a:rPr lang="en-US" altLang="zh-CN" sz="3200" dirty="0"/>
              <a:t>mention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F53A9E-45C8-4D23-ABD2-B35C3ABAEA06}"/>
              </a:ext>
            </a:extLst>
          </p:cNvPr>
          <p:cNvSpPr txBox="1"/>
          <p:nvPr/>
        </p:nvSpPr>
        <p:spPr>
          <a:xfrm>
            <a:off x="143844" y="2351782"/>
            <a:ext cx="19090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知识库中的实体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825AB686-F887-4B5C-9FD3-0FCD6ABE4F80}"/>
              </a:ext>
            </a:extLst>
          </p:cNvPr>
          <p:cNvCxnSpPr>
            <a:cxnSpLocks/>
          </p:cNvCxnSpPr>
          <p:nvPr/>
        </p:nvCxnSpPr>
        <p:spPr>
          <a:xfrm flipH="1" flipV="1">
            <a:off x="1785257" y="4992914"/>
            <a:ext cx="1335314" cy="4040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111F61D3-D631-4542-BAF9-15B0A9354F33}"/>
              </a:ext>
            </a:extLst>
          </p:cNvPr>
          <p:cNvCxnSpPr>
            <a:cxnSpLocks/>
            <a:stCxn id="7" idx="1"/>
            <a:endCxn id="11" idx="3"/>
          </p:cNvCxnSpPr>
          <p:nvPr/>
        </p:nvCxnSpPr>
        <p:spPr>
          <a:xfrm flipH="1" flipV="1">
            <a:off x="2052907" y="2890391"/>
            <a:ext cx="737609" cy="7524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911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1EA9D3D-DC43-4B3C-9078-576DA9D2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9983"/>
            <a:ext cx="7415893" cy="1323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854059-44DF-48E5-878D-445A9D4BD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33811"/>
            <a:ext cx="7415893" cy="22383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A0F8828-3CB8-43E4-926F-67791F37348F}"/>
              </a:ext>
            </a:extLst>
          </p:cNvPr>
          <p:cNvSpPr/>
          <p:nvPr/>
        </p:nvSpPr>
        <p:spPr>
          <a:xfrm>
            <a:off x="449035" y="4905828"/>
            <a:ext cx="4310743" cy="116635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238549-844A-4860-9DBA-31B727A78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3603" y="243217"/>
            <a:ext cx="5978460" cy="4934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9F290AB-2E5A-44A1-AF2C-A42F3FCEBED7}"/>
              </a:ext>
            </a:extLst>
          </p:cNvPr>
          <p:cNvCxnSpPr>
            <a:stCxn id="6" idx="0"/>
          </p:cNvCxnSpPr>
          <p:nvPr/>
        </p:nvCxnSpPr>
        <p:spPr>
          <a:xfrm flipV="1">
            <a:off x="2604407" y="1465943"/>
            <a:ext cx="3491593" cy="34398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:a16="http://schemas.microsoft.com/office/drawing/2014/main" id="{CA8E1BC6-D5E2-41EB-BCA4-9EA6597E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261" y="243217"/>
            <a:ext cx="10058400" cy="1450757"/>
          </a:xfrm>
        </p:spPr>
        <p:txBody>
          <a:bodyPr/>
          <a:lstStyle/>
          <a:p>
            <a:r>
              <a:rPr lang="zh-CN" altLang="en-US" dirty="0"/>
              <a:t>公式链接</a:t>
            </a:r>
          </a:p>
        </p:txBody>
      </p:sp>
    </p:spTree>
    <p:extLst>
      <p:ext uri="{BB962C8B-B14F-4D97-AF65-F5344CB8AC3E}">
        <p14:creationId xmlns:p14="http://schemas.microsoft.com/office/powerpoint/2010/main" val="24099895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7D2FAA-B594-45E8-B2BC-C2B15ECB5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861" y="286603"/>
            <a:ext cx="10795820" cy="1450757"/>
          </a:xfrm>
        </p:spPr>
        <p:txBody>
          <a:bodyPr/>
          <a:lstStyle/>
          <a:p>
            <a:r>
              <a:rPr lang="zh-CN" altLang="en-US" b="1" dirty="0"/>
              <a:t>知识图谱规模质量评估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A1813D-C003-46A4-A99D-90AA149E7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860" y="2012882"/>
            <a:ext cx="6345739" cy="4023360"/>
          </a:xfrm>
        </p:spPr>
        <p:txBody>
          <a:bodyPr>
            <a:normAutofit lnSpcReduction="10000"/>
          </a:bodyPr>
          <a:lstStyle/>
          <a:p>
            <a:r>
              <a:rPr lang="zh-CN" altLang="en-US" sz="3200" dirty="0"/>
              <a:t>知识图谱规模</a:t>
            </a:r>
            <a:endParaRPr lang="en-US" altLang="zh-CN" sz="3200" dirty="0"/>
          </a:p>
          <a:p>
            <a:pPr lvl="1"/>
            <a:r>
              <a:rPr lang="zh-CN" altLang="en-US" sz="3200" dirty="0"/>
              <a:t>包含多少个实体</a:t>
            </a:r>
            <a:endParaRPr lang="en-US" altLang="zh-CN" sz="3200" dirty="0"/>
          </a:p>
          <a:p>
            <a:pPr lvl="1"/>
            <a:r>
              <a:rPr lang="zh-CN" altLang="en-US" sz="3200" dirty="0"/>
              <a:t>多少个关系</a:t>
            </a:r>
            <a:endParaRPr lang="en-US" altLang="zh-CN" sz="3200" dirty="0"/>
          </a:p>
          <a:p>
            <a:r>
              <a:rPr lang="zh-CN" altLang="en-US" sz="3200" dirty="0"/>
              <a:t>质量评估</a:t>
            </a:r>
            <a:endParaRPr lang="en-US" altLang="zh-CN" sz="3200" dirty="0"/>
          </a:p>
          <a:p>
            <a:pPr lvl="1"/>
            <a:r>
              <a:rPr lang="zh-CN" altLang="en-US" sz="3200" dirty="0"/>
              <a:t>一般采取抽检方式。</a:t>
            </a:r>
            <a:endParaRPr lang="en-US" altLang="zh-CN" sz="3200" dirty="0"/>
          </a:p>
          <a:p>
            <a:pPr lvl="1"/>
            <a:r>
              <a:rPr lang="zh-CN" altLang="en-US" sz="3200" dirty="0"/>
              <a:t>抽取若干个三元组</a:t>
            </a:r>
            <a:r>
              <a:rPr lang="en-US" altLang="zh-CN" sz="3200" dirty="0"/>
              <a:t>(</a:t>
            </a:r>
            <a:r>
              <a:rPr lang="zh-CN" altLang="en-US" sz="3200" dirty="0"/>
              <a:t>比如</a:t>
            </a:r>
            <a:r>
              <a:rPr lang="en-US" altLang="zh-CN" sz="3200" dirty="0"/>
              <a:t>500</a:t>
            </a:r>
            <a:r>
              <a:rPr lang="zh-CN" altLang="en-US" sz="3200" dirty="0"/>
              <a:t>个</a:t>
            </a:r>
            <a:r>
              <a:rPr lang="en-US" altLang="zh-CN" sz="3200" dirty="0"/>
              <a:t>)</a:t>
            </a:r>
            <a:r>
              <a:rPr lang="zh-CN" altLang="en-US" sz="3200" dirty="0"/>
              <a:t>，对每一个三元组进行真假判断，统计准确率。</a:t>
            </a:r>
            <a:endParaRPr lang="en-US" altLang="zh-CN" sz="3200" dirty="0"/>
          </a:p>
          <a:p>
            <a:pPr lvl="1"/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B3F0BF16-C1CA-40AA-A0FF-6145AC2827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32074"/>
              </p:ext>
            </p:extLst>
          </p:nvPr>
        </p:nvGraphicFramePr>
        <p:xfrm>
          <a:off x="6560457" y="0"/>
          <a:ext cx="5631541" cy="612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093">
                  <a:extLst>
                    <a:ext uri="{9D8B030D-6E8A-4147-A177-3AD203B41FA5}">
                      <a16:colId xmlns:a16="http://schemas.microsoft.com/office/drawing/2014/main" val="3641768622"/>
                    </a:ext>
                  </a:extLst>
                </a:gridCol>
                <a:gridCol w="1097612">
                  <a:extLst>
                    <a:ext uri="{9D8B030D-6E8A-4147-A177-3AD203B41FA5}">
                      <a16:colId xmlns:a16="http://schemas.microsoft.com/office/drawing/2014/main" val="633197885"/>
                    </a:ext>
                  </a:extLst>
                </a:gridCol>
                <a:gridCol w="1097612">
                  <a:extLst>
                    <a:ext uri="{9D8B030D-6E8A-4147-A177-3AD203B41FA5}">
                      <a16:colId xmlns:a16="http://schemas.microsoft.com/office/drawing/2014/main" val="1580345991"/>
                    </a:ext>
                  </a:extLst>
                </a:gridCol>
                <a:gridCol w="1097612">
                  <a:extLst>
                    <a:ext uri="{9D8B030D-6E8A-4147-A177-3AD203B41FA5}">
                      <a16:colId xmlns:a16="http://schemas.microsoft.com/office/drawing/2014/main" val="3505663595"/>
                    </a:ext>
                  </a:extLst>
                </a:gridCol>
                <a:gridCol w="1097612">
                  <a:extLst>
                    <a:ext uri="{9D8B030D-6E8A-4147-A177-3AD203B41FA5}">
                      <a16:colId xmlns:a16="http://schemas.microsoft.com/office/drawing/2014/main" val="628393893"/>
                    </a:ext>
                  </a:extLst>
                </a:gridCol>
              </a:tblGrid>
              <a:tr h="31181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正误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915032"/>
                  </a:ext>
                </a:extLst>
              </a:tr>
              <a:tr h="767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函数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8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（数学术语）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表达式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f(x)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049215"/>
                  </a:ext>
                </a:extLst>
              </a:tr>
              <a:tr h="767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函数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8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（数学术语）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表示法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列表法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771415"/>
                  </a:ext>
                </a:extLst>
              </a:tr>
              <a:tr h="767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函数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8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（数学术语）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表示法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图像法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4737618"/>
                  </a:ext>
                </a:extLst>
              </a:tr>
              <a:tr h="767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函数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8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（数学术语）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表示法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对应法则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322110"/>
                  </a:ext>
                </a:extLst>
              </a:tr>
              <a:tr h="76795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函数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zh-CN" altLang="en-US" sz="18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（数学术语）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表示法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枚举法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×</a:t>
                      </a:r>
                      <a:endParaRPr lang="zh-CN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045696"/>
                  </a:ext>
                </a:extLst>
              </a:tr>
              <a:tr h="5119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元素</a:t>
                      </a:r>
                      <a:r>
                        <a:rPr lang="zh-CN" altLang="en-US" sz="1800" b="0" i="0" kern="1200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（数学概念）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确定性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308478"/>
                  </a:ext>
                </a:extLst>
              </a:tr>
              <a:tr h="5119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元素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（数学概念）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互异性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988257"/>
                  </a:ext>
                </a:extLst>
              </a:tr>
              <a:tr h="5119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endParaRPr lang="zh-CN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元素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（数学概念）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无序性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919770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1BB7BF49-61B9-4377-918B-7842A70C4D8A}"/>
              </a:ext>
            </a:extLst>
          </p:cNvPr>
          <p:cNvSpPr txBox="1"/>
          <p:nvPr/>
        </p:nvSpPr>
        <p:spPr>
          <a:xfrm>
            <a:off x="8660833" y="5951418"/>
            <a:ext cx="3313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准确率：</a:t>
            </a:r>
            <a:r>
              <a:rPr lang="en-US" altLang="zh-CN" sz="2400" dirty="0"/>
              <a:t>7/8=87.50%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15518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F8927-7FE7-41AF-8021-1EC435496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758952"/>
            <a:ext cx="10087393" cy="3566160"/>
          </a:xfrm>
        </p:spPr>
        <p:txBody>
          <a:bodyPr/>
          <a:lstStyle/>
          <a:p>
            <a:r>
              <a:rPr lang="zh-CN" altLang="en-US" dirty="0"/>
              <a:t>知识图谱存储与查询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3EF9077-782F-4BC0-B8EB-B34DD8F43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基于图数据库的存储与查询（</a:t>
            </a:r>
            <a:r>
              <a:rPr lang="en-US" altLang="zh-CN" dirty="0"/>
              <a:t>Graph DBMS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基于关系型数据库的存储与查询（</a:t>
            </a:r>
            <a:r>
              <a:rPr lang="en-US" altLang="zh-CN" dirty="0"/>
              <a:t>rELATIONal DBMS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7412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0B7E8-0BE8-404A-86A6-B5EAB4AA5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图数据库管理系统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6E1A56-0D93-44E1-A473-38E903061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945" y="1845734"/>
            <a:ext cx="10875625" cy="1450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图数据库领域中多采用</a:t>
            </a:r>
            <a:r>
              <a:rPr lang="zh-CN" altLang="en-US" sz="2400" b="1" dirty="0"/>
              <a:t>属性图（</a:t>
            </a:r>
            <a:r>
              <a:rPr lang="en-US" altLang="zh-CN" sz="2400" b="1" dirty="0"/>
              <a:t>property graph</a:t>
            </a:r>
            <a:r>
              <a:rPr lang="zh-CN" altLang="en-US" sz="2400" b="1" dirty="0"/>
              <a:t>）</a:t>
            </a:r>
            <a:r>
              <a:rPr lang="zh-CN" altLang="en-US" sz="2400" dirty="0"/>
              <a:t>作为数据模型</a:t>
            </a:r>
            <a:r>
              <a:rPr lang="en-US" altLang="zh-CN" sz="2400" dirty="0"/>
              <a:t>; </a:t>
            </a:r>
            <a:r>
              <a:rPr lang="zh-CN" altLang="en-US" sz="2400" dirty="0"/>
              <a:t>由节点和边构成。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节点可以有一个或者多个标签（</a:t>
            </a:r>
            <a:r>
              <a:rPr lang="en-US" altLang="zh-CN" sz="2400" dirty="0"/>
              <a:t>Labels</a:t>
            </a:r>
            <a:r>
              <a:rPr lang="zh-CN" altLang="en-US" sz="2400" dirty="0"/>
              <a:t>）</a:t>
            </a:r>
            <a:r>
              <a:rPr lang="en-US" altLang="zh-CN" sz="2400" dirty="0"/>
              <a:t>; </a:t>
            </a:r>
            <a:r>
              <a:rPr lang="zh-CN" altLang="en-US" sz="2400" dirty="0"/>
              <a:t>节点可以有属性（键值对）</a:t>
            </a:r>
            <a:r>
              <a:rPr lang="en-US" altLang="zh-CN" sz="2400" dirty="0"/>
              <a:t>;</a:t>
            </a:r>
          </a:p>
          <a:p>
            <a:pPr marL="0" indent="0">
              <a:buNone/>
            </a:pPr>
            <a:r>
              <a:rPr lang="zh-CN" altLang="en-US" sz="2400" dirty="0"/>
              <a:t>边有一个类型和方向；边也可以有属性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957BB6-B9EE-4D58-A578-04BEC019D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96490"/>
            <a:ext cx="12192000" cy="356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466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16B2D-9325-4266-A660-529FF9E54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948030"/>
          </a:xfrm>
        </p:spPr>
        <p:txBody>
          <a:bodyPr/>
          <a:lstStyle/>
          <a:p>
            <a:r>
              <a:rPr lang="zh-CN" altLang="en-US" dirty="0"/>
              <a:t>图数据库管理系统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297D6D8-7C7B-486D-8252-772B6F86A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943429"/>
            <a:ext cx="12192000" cy="591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24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718F9-0FCC-46A2-BB90-A1E1033FC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607" y="207784"/>
            <a:ext cx="10058400" cy="1450757"/>
          </a:xfrm>
        </p:spPr>
        <p:txBody>
          <a:bodyPr/>
          <a:lstStyle/>
          <a:p>
            <a:r>
              <a:rPr lang="zh-CN" altLang="en-US" dirty="0"/>
              <a:t>认知智能需要知识图谱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60F05C9-3D3A-4539-B5EC-6D8B48895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6319" y="1898198"/>
            <a:ext cx="7150763" cy="4407526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6B574CB-DD5A-4B65-B17C-F80CB10F9B19}"/>
              </a:ext>
            </a:extLst>
          </p:cNvPr>
          <p:cNvGrpSpPr/>
          <p:nvPr/>
        </p:nvGrpSpPr>
        <p:grpSpPr>
          <a:xfrm>
            <a:off x="7430947" y="1794076"/>
            <a:ext cx="4761052" cy="4407526"/>
            <a:chOff x="7419372" y="1794076"/>
            <a:chExt cx="4808307" cy="4407526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293D778-5A21-4B6F-A973-F9350C5FB509}"/>
                </a:ext>
              </a:extLst>
            </p:cNvPr>
            <p:cNvGrpSpPr/>
            <p:nvPr/>
          </p:nvGrpSpPr>
          <p:grpSpPr>
            <a:xfrm>
              <a:off x="7419372" y="1794076"/>
              <a:ext cx="4039565" cy="4407526"/>
              <a:chOff x="8044405" y="1805651"/>
              <a:chExt cx="4147595" cy="4407526"/>
            </a:xfrm>
          </p:grpSpPr>
          <p:sp>
            <p:nvSpPr>
              <p:cNvPr id="3" name="等腰三角形 2">
                <a:extLst>
                  <a:ext uri="{FF2B5EF4-FFF2-40B4-BE49-F238E27FC236}">
                    <a16:creationId xmlns:a16="http://schemas.microsoft.com/office/drawing/2014/main" id="{FD9EC41E-FA51-4DE3-A3F7-F0D719A162CF}"/>
                  </a:ext>
                </a:extLst>
              </p:cNvPr>
              <p:cNvSpPr/>
              <p:nvPr/>
            </p:nvSpPr>
            <p:spPr>
              <a:xfrm>
                <a:off x="8044405" y="1805651"/>
                <a:ext cx="4147595" cy="4407526"/>
              </a:xfrm>
              <a:prstGeom prst="triangle">
                <a:avLst/>
              </a:prstGeom>
              <a:blipFill>
                <a:blip r:embed="rId4"/>
                <a:tile tx="0" ty="0" sx="100000" sy="100000" flip="none" algn="tl"/>
              </a:blip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C6739C93-E159-462F-B60C-AC3F2EAD648B}"/>
                  </a:ext>
                </a:extLst>
              </p:cNvPr>
              <p:cNvSpPr txBox="1"/>
              <p:nvPr/>
            </p:nvSpPr>
            <p:spPr>
              <a:xfrm>
                <a:off x="9183543" y="5234423"/>
                <a:ext cx="20950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/>
                  <a:t>运算智能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DB5BDFA8-14A9-4553-B690-0C68D168D7DA}"/>
                  </a:ext>
                </a:extLst>
              </p:cNvPr>
              <p:cNvSpPr txBox="1"/>
              <p:nvPr/>
            </p:nvSpPr>
            <p:spPr>
              <a:xfrm>
                <a:off x="9183545" y="4153241"/>
                <a:ext cx="20950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/>
                  <a:t>感知智能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1444840-D71B-4DD4-8FD0-D486A288A1C5}"/>
                  </a:ext>
                </a:extLst>
              </p:cNvPr>
              <p:cNvSpPr txBox="1"/>
              <p:nvPr/>
            </p:nvSpPr>
            <p:spPr>
              <a:xfrm>
                <a:off x="9183545" y="2556034"/>
                <a:ext cx="209501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solidFill>
                      <a:srgbClr val="FF0000"/>
                    </a:solidFill>
                  </a:rPr>
                  <a:t>认知智能</a:t>
                </a: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E7E61E59-A806-4C9A-9DE0-F5A5B6A173CA}"/>
                  </a:ext>
                </a:extLst>
              </p:cNvPr>
              <p:cNvSpPr/>
              <p:nvPr/>
            </p:nvSpPr>
            <p:spPr>
              <a:xfrm>
                <a:off x="8317375" y="5050703"/>
                <a:ext cx="3500377" cy="222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AFEFAB6-D975-43EB-812E-EC82366C720F}"/>
                  </a:ext>
                </a:extLst>
              </p:cNvPr>
              <p:cNvSpPr/>
              <p:nvPr/>
            </p:nvSpPr>
            <p:spPr>
              <a:xfrm>
                <a:off x="8317374" y="4002413"/>
                <a:ext cx="3500377" cy="222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箭头: 上 18">
              <a:extLst>
                <a:ext uri="{FF2B5EF4-FFF2-40B4-BE49-F238E27FC236}">
                  <a16:creationId xmlns:a16="http://schemas.microsoft.com/office/drawing/2014/main" id="{53E9138D-90F7-4CF8-989F-CB0FFE3D4FB9}"/>
                </a:ext>
              </a:extLst>
            </p:cNvPr>
            <p:cNvSpPr/>
            <p:nvPr/>
          </p:nvSpPr>
          <p:spPr>
            <a:xfrm>
              <a:off x="11458937" y="1794076"/>
              <a:ext cx="362439" cy="4407526"/>
            </a:xfrm>
            <a:prstGeom prst="upArrow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6741A5A-8E75-4258-A6A9-250D63039B27}"/>
                </a:ext>
              </a:extLst>
            </p:cNvPr>
            <p:cNvSpPr txBox="1"/>
            <p:nvPr/>
          </p:nvSpPr>
          <p:spPr>
            <a:xfrm flipH="1">
              <a:off x="11741901" y="2459582"/>
              <a:ext cx="485778" cy="1938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难度与</a:t>
              </a:r>
              <a:endParaRPr lang="en-US" altLang="zh-CN" sz="2400" dirty="0"/>
            </a:p>
            <a:p>
              <a:r>
                <a:rPr lang="zh-CN" altLang="en-US" sz="2400" dirty="0"/>
                <a:t>价值</a:t>
              </a:r>
            </a:p>
          </p:txBody>
        </p:sp>
      </p:grpSp>
      <p:sp>
        <p:nvSpPr>
          <p:cNvPr id="5" name="箭头: 右 4">
            <a:extLst>
              <a:ext uri="{FF2B5EF4-FFF2-40B4-BE49-F238E27FC236}">
                <a16:creationId xmlns:a16="http://schemas.microsoft.com/office/drawing/2014/main" id="{48F9BA45-7BFA-4B8C-8A10-DF0253AC5DF4}"/>
              </a:ext>
            </a:extLst>
          </p:cNvPr>
          <p:cNvSpPr/>
          <p:nvPr/>
        </p:nvSpPr>
        <p:spPr>
          <a:xfrm>
            <a:off x="7144444" y="2872406"/>
            <a:ext cx="1210133" cy="58477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0D511AB-C295-4A34-BFA8-B74985DEB1C4}"/>
              </a:ext>
            </a:extLst>
          </p:cNvPr>
          <p:cNvSpPr txBox="1"/>
          <p:nvPr/>
        </p:nvSpPr>
        <p:spPr>
          <a:xfrm>
            <a:off x="8864215" y="5757781"/>
            <a:ext cx="1274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能存会算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3B50D73-4EBB-4E0C-AB7E-7E94078609F9}"/>
              </a:ext>
            </a:extLst>
          </p:cNvPr>
          <p:cNvSpPr txBox="1"/>
          <p:nvPr/>
        </p:nvSpPr>
        <p:spPr>
          <a:xfrm>
            <a:off x="8159198" y="4700772"/>
            <a:ext cx="2761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能听会说、能看会认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2B10B86-827B-43AA-AC77-0C1247BE7811}"/>
              </a:ext>
            </a:extLst>
          </p:cNvPr>
          <p:cNvSpPr txBox="1"/>
          <p:nvPr/>
        </p:nvSpPr>
        <p:spPr>
          <a:xfrm>
            <a:off x="8529512" y="3514854"/>
            <a:ext cx="2038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能理解会思考</a:t>
            </a:r>
          </a:p>
        </p:txBody>
      </p:sp>
    </p:spTree>
    <p:extLst>
      <p:ext uri="{BB962C8B-B14F-4D97-AF65-F5344CB8AC3E}">
        <p14:creationId xmlns:p14="http://schemas.microsoft.com/office/powerpoint/2010/main" val="10849181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0E04B7-30B1-44CD-B84C-64F295A0D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" y="286603"/>
            <a:ext cx="11094720" cy="1450757"/>
          </a:xfrm>
        </p:spPr>
        <p:txBody>
          <a:bodyPr/>
          <a:lstStyle/>
          <a:p>
            <a:r>
              <a:rPr lang="zh-CN" altLang="en-US" dirty="0"/>
              <a:t>基于关系型数据库的存储方案：三元组表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8C516-3A3C-41B0-9A7D-2FE699EC1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EA5452-8CDE-4BFF-9D26-1AB28448E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7360"/>
            <a:ext cx="12192000" cy="5031881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753836B-C15D-45BC-B286-899A2F2B26C0}"/>
              </a:ext>
            </a:extLst>
          </p:cNvPr>
          <p:cNvSpPr txBox="1">
            <a:spLocks/>
          </p:cNvSpPr>
          <p:nvPr/>
        </p:nvSpPr>
        <p:spPr>
          <a:xfrm>
            <a:off x="0" y="1845734"/>
            <a:ext cx="4760686" cy="2160692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zh-CN" altLang="en-US" dirty="0"/>
          </a:p>
          <a:p>
            <a:r>
              <a:rPr lang="zh-CN" altLang="en-US" sz="2400" dirty="0"/>
              <a:t>将图数据用三元组表示</a:t>
            </a:r>
          </a:p>
          <a:p>
            <a:r>
              <a:rPr lang="zh-CN" altLang="en-US" sz="2400" dirty="0"/>
              <a:t>将每个三元组作为表中的一行记录</a:t>
            </a:r>
          </a:p>
          <a:p>
            <a:r>
              <a:rPr lang="zh-CN" altLang="en-US" sz="2400" dirty="0"/>
              <a:t>多跳查询时会产生自连接（</a:t>
            </a:r>
            <a:r>
              <a:rPr lang="en-US" altLang="zh-CN" sz="2400" dirty="0"/>
              <a:t>self-join</a:t>
            </a:r>
            <a:r>
              <a:rPr lang="zh-CN" altLang="en-US" sz="2400" dirty="0"/>
              <a:t>）操作</a:t>
            </a:r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4406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30F5D-8D48-4B25-B3EC-847900D6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283" y="241998"/>
            <a:ext cx="11653024" cy="1374929"/>
          </a:xfrm>
        </p:spPr>
        <p:txBody>
          <a:bodyPr/>
          <a:lstStyle/>
          <a:p>
            <a:r>
              <a:rPr lang="zh-CN" altLang="en-US" dirty="0"/>
              <a:t>基于关系型数据库的存储方案：水平表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2DCD25-E0BC-4959-BAEF-F262B9009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13864"/>
            <a:ext cx="12222480" cy="284413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FB2921D-E3A9-44EF-B7A4-AEE9640A4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16813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每行存储一个主语对应的所有谓语和宾语</a:t>
            </a:r>
            <a:endParaRPr lang="en-US" altLang="zh-CN" sz="2800" dirty="0"/>
          </a:p>
          <a:p>
            <a:r>
              <a:rPr lang="zh-CN" altLang="en-US" sz="2800" dirty="0"/>
              <a:t>适合于谓词数量较少的知识图谱</a:t>
            </a:r>
            <a:endParaRPr lang="en-US" altLang="zh-CN" sz="2800" dirty="0"/>
          </a:p>
          <a:p>
            <a:r>
              <a:rPr lang="zh-CN" altLang="en-US" sz="2800" dirty="0"/>
              <a:t>对于一个主语，一般只在极少的列上有值，导致稀疏</a:t>
            </a:r>
            <a:endParaRPr lang="en-US" altLang="zh-CN" sz="2800" dirty="0"/>
          </a:p>
          <a:p>
            <a:r>
              <a:rPr lang="zh-CN" altLang="en-US" sz="2800" dirty="0"/>
              <a:t>存储多值属性或一对多联系需要对宾语进行拼接</a:t>
            </a:r>
          </a:p>
        </p:txBody>
      </p:sp>
    </p:spTree>
    <p:extLst>
      <p:ext uri="{BB962C8B-B14F-4D97-AF65-F5344CB8AC3E}">
        <p14:creationId xmlns:p14="http://schemas.microsoft.com/office/powerpoint/2010/main" val="3500895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736CF-90E7-497C-B431-C5572686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263527"/>
            <a:ext cx="10576560" cy="1450757"/>
          </a:xfrm>
        </p:spPr>
        <p:txBody>
          <a:bodyPr/>
          <a:lstStyle/>
          <a:p>
            <a:r>
              <a:rPr lang="zh-CN" altLang="en-US" dirty="0"/>
              <a:t>基于关系型数据库的存储方案：属性表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DC284-4911-4E0B-ADE3-F84951402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964373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相对于对水平表的划分</a:t>
            </a:r>
            <a:r>
              <a:rPr lang="en-US" altLang="zh-CN" sz="2400" dirty="0"/>
              <a:t>; </a:t>
            </a:r>
            <a:r>
              <a:rPr lang="zh-CN" altLang="en-US" sz="2400" dirty="0"/>
              <a:t>将不同类型实体存入不同的表中</a:t>
            </a:r>
            <a:endParaRPr lang="en-US" altLang="zh-CN" sz="2400" dirty="0"/>
          </a:p>
          <a:p>
            <a:r>
              <a:rPr lang="zh-CN" altLang="en-US" sz="2400" dirty="0"/>
              <a:t>适合于实体种类较少的情况</a:t>
            </a:r>
            <a:r>
              <a:rPr lang="en-US" altLang="zh-CN" sz="2400" dirty="0"/>
              <a:t>; </a:t>
            </a:r>
            <a:r>
              <a:rPr lang="zh-CN" altLang="en-US" sz="2400" dirty="0"/>
              <a:t>存储多值属性或一对多联系也需进行拼接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7CE8C4-FF70-4E49-B73B-0B7268A48D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3"/>
          <a:stretch/>
        </p:blipFill>
        <p:spPr>
          <a:xfrm>
            <a:off x="0" y="2806860"/>
            <a:ext cx="12192000" cy="405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98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14CA2-8E47-4D79-AE68-2BCD78903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167" y="130487"/>
            <a:ext cx="11188390" cy="1450757"/>
          </a:xfrm>
        </p:spPr>
        <p:txBody>
          <a:bodyPr/>
          <a:lstStyle/>
          <a:p>
            <a:r>
              <a:rPr lang="zh-CN" altLang="en-US" dirty="0"/>
              <a:t>基于关系型数据库的存储方案：垂直划分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B2FF39-2803-4523-9BA1-634DE148C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2676293"/>
            <a:ext cx="12192000" cy="4181708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FBAC118-98C4-4D2B-A170-91E8FBD470C7}"/>
              </a:ext>
            </a:extLst>
          </p:cNvPr>
          <p:cNvSpPr txBox="1">
            <a:spLocks/>
          </p:cNvSpPr>
          <p:nvPr/>
        </p:nvSpPr>
        <p:spPr>
          <a:xfrm>
            <a:off x="1066800" y="1745373"/>
            <a:ext cx="10058400" cy="18453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相当于对三元组表按谓词划分</a:t>
            </a:r>
            <a:r>
              <a:rPr lang="en-US" altLang="zh-CN" sz="2400" dirty="0"/>
              <a:t>; </a:t>
            </a:r>
            <a:r>
              <a:rPr lang="zh-CN" altLang="en-US" sz="2400" dirty="0"/>
              <a:t>为每种谓词创建一张两列表</a:t>
            </a:r>
            <a:endParaRPr lang="en-US" altLang="zh-CN" sz="2400" dirty="0"/>
          </a:p>
          <a:p>
            <a:r>
              <a:rPr lang="zh-CN" altLang="en-US" sz="2400" dirty="0"/>
              <a:t>解决了稀疏性及多值属性问题</a:t>
            </a:r>
            <a:r>
              <a:rPr lang="en-US" altLang="zh-CN" sz="2400" dirty="0"/>
              <a:t>; </a:t>
            </a:r>
            <a:r>
              <a:rPr lang="zh-CN" altLang="en-US" sz="2400" dirty="0"/>
              <a:t>涉及多个谓词的查询将导致多表连接操作</a:t>
            </a:r>
          </a:p>
        </p:txBody>
      </p:sp>
    </p:spTree>
    <p:extLst>
      <p:ext uri="{BB962C8B-B14F-4D97-AF65-F5344CB8AC3E}">
        <p14:creationId xmlns:p14="http://schemas.microsoft.com/office/powerpoint/2010/main" val="37039745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95645-E29B-41B9-B807-775EBE1BC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知识图谱的应用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DB07D2-9CD6-4925-AC5E-CC7ED81B9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453127"/>
            <a:ext cx="10058400" cy="1501623"/>
          </a:xfrm>
        </p:spPr>
        <p:txBody>
          <a:bodyPr/>
          <a:lstStyle/>
          <a:p>
            <a:r>
              <a:rPr lang="zh-CN" altLang="en-US" dirty="0"/>
              <a:t>以推荐系统为例</a:t>
            </a:r>
            <a:endParaRPr lang="en-US" altLang="zh-CN" dirty="0"/>
          </a:p>
          <a:p>
            <a:r>
              <a:rPr lang="zh-CN" altLang="en-US" dirty="0"/>
              <a:t>推荐系统中为什么要用知识图谱？</a:t>
            </a:r>
            <a:endParaRPr lang="en-US" altLang="zh-CN" dirty="0"/>
          </a:p>
          <a:p>
            <a:r>
              <a:rPr lang="zh-CN" altLang="en-US" dirty="0"/>
              <a:t>知识图谱在推荐系统中怎么用？</a:t>
            </a:r>
          </a:p>
        </p:txBody>
      </p:sp>
    </p:spTree>
    <p:extLst>
      <p:ext uri="{BB962C8B-B14F-4D97-AF65-F5344CB8AC3E}">
        <p14:creationId xmlns:p14="http://schemas.microsoft.com/office/powerpoint/2010/main" val="2070696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2ADAB-A4F0-4DDC-AE90-C67C7E9CB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为什么要在推荐系统中使用</a:t>
            </a:r>
            <a:r>
              <a:rPr lang="en-US" altLang="zh-CN" b="1" dirty="0"/>
              <a:t>KG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B4129BC-9F87-4655-A3A3-A4639F7E4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274" y="1737360"/>
            <a:ext cx="11592809" cy="45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362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24F2D405-E97F-4515-91AF-B4AEF634E7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472038"/>
                <a:ext cx="5613722" cy="4834037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/>
                  <a:t>用户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, …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物品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r>
                  <a:rPr lang="zh-CN" altLang="en-US" sz="2400" dirty="0"/>
                  <a:t>用户与物品的交互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2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20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e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20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</m:oMath>
                </a14:m>
                <a:endParaRPr lang="en-US" altLang="zh-CN" sz="2200" dirty="0"/>
              </a:p>
              <a:p>
                <a:r>
                  <a:rPr lang="zh-CN" altLang="en-US" sz="2400" dirty="0"/>
                  <a:t>知识图谱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={(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)|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400" i="1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dirty="0"/>
              </a:p>
              <a:p>
                <a:pPr lvl="1"/>
                <a:r>
                  <a:rPr lang="zh-CN" altLang="en-US" sz="2400" dirty="0"/>
                  <a:t>每个物品关联到知识图谱中一个实体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r>
                  <a:rPr lang="zh-CN" altLang="en-US" sz="2400" dirty="0">
                    <a:solidFill>
                      <a:srgbClr val="FF0000"/>
                    </a:solidFill>
                  </a:rPr>
                  <a:t>预测点击率：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]"/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𝑢𝑣</m:t>
                            </m:r>
                          </m:sub>
                        </m:sSub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𝛩</m:t>
                        </m:r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)∈[0,1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 marL="0" indent="0">
                  <a:buFont typeface="Calibri" panose="020F0502020204030204" pitchFamily="34" charset="0"/>
                  <a:buNone/>
                </a:pPr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" name="内容占位符 2">
                <a:extLst>
                  <a:ext uri="{FF2B5EF4-FFF2-40B4-BE49-F238E27FC236}">
                    <a16:creationId xmlns:a16="http://schemas.microsoft.com/office/drawing/2014/main" id="{24F2D405-E97F-4515-91AF-B4AEF634E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472038"/>
                <a:ext cx="5613722" cy="4834037"/>
              </a:xfrm>
              <a:prstGeom prst="rect">
                <a:avLst/>
              </a:prstGeom>
              <a:blipFill>
                <a:blip r:embed="rId3"/>
                <a:stretch>
                  <a:fillRect t="-2270" r="-4560" b="-2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143B7409-4359-4C51-B99B-F1DF4BB1AB81}"/>
              </a:ext>
            </a:extLst>
          </p:cNvPr>
          <p:cNvGrpSpPr/>
          <p:nvPr/>
        </p:nvGrpSpPr>
        <p:grpSpPr>
          <a:xfrm>
            <a:off x="5440101" y="613623"/>
            <a:ext cx="6751899" cy="5849577"/>
            <a:chOff x="5440101" y="567324"/>
            <a:chExt cx="6751899" cy="584957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EF9CBDD-1B84-4BC5-9285-46E56ED34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0101" y="1521431"/>
              <a:ext cx="6751899" cy="464265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4E3C7BE-12E5-4702-ADF3-297050E95E3D}"/>
                </a:ext>
              </a:extLst>
            </p:cNvPr>
            <p:cNvSpPr txBox="1"/>
            <p:nvPr/>
          </p:nvSpPr>
          <p:spPr>
            <a:xfrm>
              <a:off x="5440101" y="1735266"/>
              <a:ext cx="20834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用户</a:t>
              </a:r>
              <a:r>
                <a:rPr lang="en-US" altLang="zh-CN" sz="2800" dirty="0"/>
                <a:t>(users)</a:t>
              </a:r>
              <a:endParaRPr lang="zh-CN" altLang="en-US" sz="2800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E778A4AF-E387-4ECF-ACEA-3164EDB18BA6}"/>
                </a:ext>
              </a:extLst>
            </p:cNvPr>
            <p:cNvSpPr txBox="1"/>
            <p:nvPr/>
          </p:nvSpPr>
          <p:spPr>
            <a:xfrm>
              <a:off x="7523543" y="1780998"/>
              <a:ext cx="22578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商品</a:t>
              </a:r>
              <a:r>
                <a:rPr lang="en-US" altLang="zh-CN" sz="2800" dirty="0"/>
                <a:t>(items)</a:t>
              </a:r>
              <a:endParaRPr lang="zh-CN" altLang="en-US" sz="2800" dirty="0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B75303C-6AE5-4FEC-9EDD-D8F24D8BBBBA}"/>
                </a:ext>
              </a:extLst>
            </p:cNvPr>
            <p:cNvSpPr txBox="1"/>
            <p:nvPr/>
          </p:nvSpPr>
          <p:spPr>
            <a:xfrm>
              <a:off x="9207275" y="567324"/>
              <a:ext cx="298472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非商品实体</a:t>
              </a:r>
              <a:endParaRPr lang="en-US" altLang="zh-CN" sz="2800" dirty="0"/>
            </a:p>
            <a:p>
              <a:r>
                <a:rPr lang="en-US" altLang="zh-CN" sz="2800" dirty="0"/>
                <a:t>(non-item entities)</a:t>
              </a:r>
              <a:endParaRPr lang="zh-CN" altLang="en-US" sz="2800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92047D3-AEAE-478D-B8B1-A46D74E497B8}"/>
                </a:ext>
              </a:extLst>
            </p:cNvPr>
            <p:cNvSpPr txBox="1"/>
            <p:nvPr/>
          </p:nvSpPr>
          <p:spPr>
            <a:xfrm>
              <a:off x="9040629" y="5948406"/>
              <a:ext cx="219337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知识图谱（</a:t>
              </a:r>
              <a:r>
                <a:rPr lang="en-US" altLang="zh-CN" sz="2400" dirty="0"/>
                <a:t>KG</a:t>
              </a:r>
              <a:r>
                <a:rPr lang="zh-CN" altLang="en-US" sz="2400" dirty="0"/>
                <a:t>）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7022AB1-85F5-4E42-9B8C-25D0661E49B3}"/>
                </a:ext>
              </a:extLst>
            </p:cNvPr>
            <p:cNvSpPr txBox="1"/>
            <p:nvPr/>
          </p:nvSpPr>
          <p:spPr>
            <a:xfrm>
              <a:off x="6041034" y="5585904"/>
              <a:ext cx="219337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/>
                <a:t>用户商品交互</a:t>
              </a:r>
              <a:endParaRPr lang="en-US" altLang="zh-CN" sz="2400" dirty="0"/>
            </a:p>
            <a:p>
              <a:r>
                <a:rPr lang="zh-CN" altLang="en-US" sz="2400" dirty="0"/>
                <a:t>（点击率）</a:t>
              </a:r>
            </a:p>
          </p:txBody>
        </p:sp>
      </p:grpSp>
      <p:sp>
        <p:nvSpPr>
          <p:cNvPr id="10" name="标题 1">
            <a:extLst>
              <a:ext uri="{FF2B5EF4-FFF2-40B4-BE49-F238E27FC236}">
                <a16:creationId xmlns:a16="http://schemas.microsoft.com/office/drawing/2014/main" id="{AC330911-995C-4C42-B7A1-4E086D5D5CDD}"/>
              </a:ext>
            </a:extLst>
          </p:cNvPr>
          <p:cNvSpPr txBox="1">
            <a:spLocks/>
          </p:cNvSpPr>
          <p:nvPr/>
        </p:nvSpPr>
        <p:spPr>
          <a:xfrm>
            <a:off x="190596" y="355317"/>
            <a:ext cx="10058400" cy="9541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KG</a:t>
            </a:r>
            <a:r>
              <a:rPr lang="zh-CN" altLang="en-US" b="1" dirty="0"/>
              <a:t>辅助推荐形式化定义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EE8A6B6-D5AE-4401-95AF-D4A6349256A2}"/>
              </a:ext>
            </a:extLst>
          </p:cNvPr>
          <p:cNvCxnSpPr>
            <a:cxnSpLocks/>
          </p:cNvCxnSpPr>
          <p:nvPr/>
        </p:nvCxnSpPr>
        <p:spPr>
          <a:xfrm>
            <a:off x="78915" y="1206422"/>
            <a:ext cx="64029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6143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6948B5-1875-418D-8784-85332DC61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基于</a:t>
            </a:r>
            <a:r>
              <a:rPr lang="en-US" altLang="zh-CN" b="1" dirty="0"/>
              <a:t>embedding</a:t>
            </a:r>
            <a:r>
              <a:rPr lang="zh-CN" altLang="en-US" b="1" dirty="0"/>
              <a:t>方法：</a:t>
            </a:r>
            <a:r>
              <a:rPr lang="en-US" altLang="zh-CN" b="1" dirty="0"/>
              <a:t>DKN</a:t>
            </a:r>
            <a:r>
              <a:rPr lang="zh-CN" altLang="en-US" b="1" dirty="0"/>
              <a:t>方法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18E9FE4-ABA5-4238-82D5-102E44269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1846262"/>
            <a:ext cx="12192001" cy="50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597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DC88A1-BEBD-434D-9C34-80056A509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31903"/>
            <a:ext cx="12191999" cy="68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41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28B2D-E9BE-4493-AFAA-8974E22AA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0212BA-CAB1-4C49-AB92-2B42909E4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B13544-9291-45F7-A36E-1B939AED2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918"/>
            <a:ext cx="12191999" cy="670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9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2B2203-BFE9-45DA-AF5B-3E6298F73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888" y="207945"/>
            <a:ext cx="10058400" cy="1450757"/>
          </a:xfrm>
        </p:spPr>
        <p:txBody>
          <a:bodyPr/>
          <a:lstStyle/>
          <a:p>
            <a:r>
              <a:rPr lang="zh-CN" altLang="en-US" dirty="0"/>
              <a:t>知识图谱示例：人物图谱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D2E217-693C-4329-800E-90B023B91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4829"/>
            <a:ext cx="12192000" cy="506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981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3B4614D-E67A-4508-83CB-2B3ED1217A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999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9999C4-EA12-4203-B55B-1A2C85AF1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91" y="129287"/>
            <a:ext cx="11429017" cy="1450757"/>
          </a:xfrm>
        </p:spPr>
        <p:txBody>
          <a:bodyPr/>
          <a:lstStyle/>
          <a:p>
            <a:r>
              <a:rPr lang="zh-CN" altLang="en-US" b="1" dirty="0"/>
              <a:t>融入路径的</a:t>
            </a:r>
            <a:r>
              <a:rPr lang="en-US" altLang="zh-CN" b="1" dirty="0"/>
              <a:t>embedding</a:t>
            </a:r>
            <a:r>
              <a:rPr lang="zh-CN" altLang="en-US" b="1" dirty="0"/>
              <a:t>方法： </a:t>
            </a:r>
            <a:r>
              <a:rPr lang="en-US" altLang="zh-CN" b="1" dirty="0" err="1"/>
              <a:t>RippleNet</a:t>
            </a:r>
            <a:r>
              <a:rPr lang="zh-CN" altLang="en-US" b="1" dirty="0"/>
              <a:t>方法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84E4887-7DC0-4A8D-8DEA-4F79C2E09D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46262"/>
            <a:ext cx="12191999" cy="50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687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BC701A50-60DA-447F-B64E-6AD304B8307F}"/>
              </a:ext>
            </a:extLst>
          </p:cNvPr>
          <p:cNvGrpSpPr/>
          <p:nvPr/>
        </p:nvGrpSpPr>
        <p:grpSpPr>
          <a:xfrm>
            <a:off x="343578" y="3921429"/>
            <a:ext cx="11999784" cy="2649968"/>
            <a:chOff x="371706" y="832752"/>
            <a:chExt cx="11999784" cy="5303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7717DC4F-D22F-407E-82A3-A1F69BE8DC24}"/>
                    </a:ext>
                  </a:extLst>
                </p:cNvPr>
                <p:cNvSpPr txBox="1"/>
                <p:nvPr/>
              </p:nvSpPr>
              <p:spPr>
                <a:xfrm>
                  <a:off x="5212181" y="3733769"/>
                  <a:ext cx="2318834" cy="24020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400" dirty="0"/>
                    <a:t>Adjacency matrix of the KG for particular user 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a14:m>
                  <a:endParaRPr lang="en-US" altLang="zh-CN" sz="2400" b="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7717DC4F-D22F-407E-82A3-A1F69BE8D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181" y="3733769"/>
                  <a:ext cx="2318834" cy="2402098"/>
                </a:xfrm>
                <a:prstGeom prst="rect">
                  <a:avLst/>
                </a:prstGeom>
                <a:blipFill>
                  <a:blip r:embed="rId3"/>
                  <a:stretch>
                    <a:fillRect l="-3937" t="-4061" r="-6562" b="-1066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6BF018B-6A39-4D38-B51A-B5E62B4C970B}"/>
                </a:ext>
              </a:extLst>
            </p:cNvPr>
            <p:cNvGrpSpPr/>
            <p:nvPr/>
          </p:nvGrpSpPr>
          <p:grpSpPr>
            <a:xfrm>
              <a:off x="371706" y="832752"/>
              <a:ext cx="11999784" cy="4703034"/>
              <a:chOff x="371706" y="832752"/>
              <a:chExt cx="11999784" cy="4703034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1A42E166-33DA-4800-8628-02EA5EAB811E}"/>
                  </a:ext>
                </a:extLst>
              </p:cNvPr>
              <p:cNvSpPr/>
              <p:nvPr/>
            </p:nvSpPr>
            <p:spPr>
              <a:xfrm>
                <a:off x="8442282" y="3766309"/>
                <a:ext cx="1666859" cy="1200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/>
                  <a:t>Entity embedding matrix</a:t>
                </a:r>
                <a:endParaRPr lang="zh-CN" altLang="en-US" sz="2400" dirty="0"/>
              </a:p>
            </p:txBody>
          </p:sp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DC1F4343-B1ED-41D2-ACB7-2CA093E54224}"/>
                  </a:ext>
                </a:extLst>
              </p:cNvPr>
              <p:cNvSpPr txBox="1"/>
              <p:nvPr/>
            </p:nvSpPr>
            <p:spPr>
              <a:xfrm>
                <a:off x="10219306" y="3730730"/>
                <a:ext cx="2152184" cy="1569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Trainable transformation matrix</a:t>
                </a:r>
                <a:endParaRPr lang="zh-CN" altLang="en-US" sz="2400" dirty="0"/>
              </a:p>
              <a:p>
                <a:endParaRPr lang="zh-CN" altLang="en-US" sz="2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494A726-5B61-4452-8216-825C0C121DE5}"/>
                      </a:ext>
                    </a:extLst>
                  </p:cNvPr>
                  <p:cNvSpPr txBox="1"/>
                  <p:nvPr/>
                </p:nvSpPr>
                <p:spPr>
                  <a:xfrm>
                    <a:off x="2668780" y="3872795"/>
                    <a:ext cx="3054091" cy="166299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dirty="0"/>
                      <a:t>Diagonal degree matrix of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oMath>
                    </a14:m>
                    <a:endParaRPr lang="en-US" altLang="zh-CN" b="0" dirty="0"/>
                  </a:p>
                </p:txBody>
              </p:sp>
            </mc:Choice>
            <mc:Fallback xmlns="">
              <p:sp>
                <p:nvSpPr>
                  <p:cNvPr id="5" name="文本框 4">
                    <a:extLst>
                      <a:ext uri="{FF2B5EF4-FFF2-40B4-BE49-F238E27FC236}">
                        <a16:creationId xmlns:a16="http://schemas.microsoft.com/office/drawing/2014/main" id="{0494A726-5B61-4452-8216-825C0C121D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8780" y="3872795"/>
                    <a:ext cx="3054091" cy="166299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994" t="-5839" b="-1532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690BEC60-07A6-4BD7-9528-951F4AC44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706" y="2012136"/>
                <a:ext cx="11115675" cy="18288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B3F5DF4E-C96A-4D6D-A71A-92B58B889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57544" y="832752"/>
                <a:ext cx="9144000" cy="933450"/>
              </a:xfrm>
              <a:prstGeom prst="rect">
                <a:avLst/>
              </a:prstGeom>
            </p:spPr>
          </p:pic>
          <p:cxnSp>
            <p:nvCxnSpPr>
              <p:cNvPr id="11" name="直接箭头连接符 10">
                <a:extLst>
                  <a:ext uri="{FF2B5EF4-FFF2-40B4-BE49-F238E27FC236}">
                    <a16:creationId xmlns:a16="http://schemas.microsoft.com/office/drawing/2014/main" id="{1F7268D9-DE90-448A-B1BA-29DF4FFB77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12995" y="1555487"/>
                <a:ext cx="508165" cy="60356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CEDB0DE7-8B9A-454E-868A-888E2411E5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49697" y="1516566"/>
                <a:ext cx="1173174" cy="64248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29985EFF-9016-4FB0-B74B-F676CE1E5A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017" y="1582391"/>
                <a:ext cx="2514951" cy="60323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0988B6DD-EAEA-4B34-8AE8-06FBEFAA4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7985" y="1516566"/>
                <a:ext cx="2832876" cy="589977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标题 1">
            <a:extLst>
              <a:ext uri="{FF2B5EF4-FFF2-40B4-BE49-F238E27FC236}">
                <a16:creationId xmlns:a16="http://schemas.microsoft.com/office/drawing/2014/main" id="{8BB82193-A1F9-410F-9703-292B25CC8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b="1" dirty="0"/>
              <a:t>基于图的</a:t>
            </a:r>
            <a:r>
              <a:rPr lang="en-US" altLang="zh-CN" b="1" dirty="0"/>
              <a:t>KGCN</a:t>
            </a:r>
            <a:r>
              <a:rPr lang="zh-CN" altLang="en-US" b="1" dirty="0"/>
              <a:t>方法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8C683D9-925B-412E-A1E7-5331D73877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082" y="1742078"/>
            <a:ext cx="10772775" cy="190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90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5359D7-F59B-4438-804C-4356655BE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05D2D7-86F9-486C-BF0A-181222BAA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76964" cy="438779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知识图谱主要技术有</a:t>
            </a:r>
            <a:r>
              <a:rPr lang="zh-CN" altLang="en-US" sz="3200" b="1" dirty="0"/>
              <a:t>知识图谱的构建</a:t>
            </a:r>
            <a:r>
              <a:rPr lang="zh-CN" altLang="en-US" sz="3200" dirty="0"/>
              <a:t>，</a:t>
            </a:r>
            <a:r>
              <a:rPr lang="zh-CN" altLang="en-US" sz="3200" b="1" dirty="0"/>
              <a:t>存储</a:t>
            </a:r>
            <a:r>
              <a:rPr lang="zh-CN" altLang="en-US" sz="3200" dirty="0"/>
              <a:t>和</a:t>
            </a:r>
            <a:r>
              <a:rPr lang="zh-CN" altLang="en-US" sz="3200" b="1" dirty="0"/>
              <a:t>应用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r>
              <a:rPr lang="zh-CN" altLang="en-US" sz="3200" dirty="0"/>
              <a:t>知识图谱的构建分为</a:t>
            </a:r>
            <a:r>
              <a:rPr lang="zh-CN" altLang="en-US" sz="3200" b="1" dirty="0"/>
              <a:t>自动化构建</a:t>
            </a:r>
            <a:r>
              <a:rPr lang="zh-CN" altLang="en-US" sz="3200" dirty="0"/>
              <a:t>和</a:t>
            </a:r>
            <a:r>
              <a:rPr lang="zh-CN" altLang="en-US" sz="3200" b="1" dirty="0"/>
              <a:t>众包构建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r>
              <a:rPr lang="zh-CN" altLang="en-US" sz="3200" dirty="0"/>
              <a:t>自动化构建主要包含</a:t>
            </a:r>
            <a:r>
              <a:rPr lang="zh-CN" altLang="en-US" sz="3200" b="1" dirty="0"/>
              <a:t>实体识别</a:t>
            </a:r>
            <a:r>
              <a:rPr lang="zh-CN" altLang="en-US" sz="3200" dirty="0"/>
              <a:t>，</a:t>
            </a:r>
            <a:r>
              <a:rPr lang="zh-CN" altLang="en-US" sz="3200" b="1" dirty="0"/>
              <a:t>关系分类</a:t>
            </a:r>
            <a:r>
              <a:rPr lang="zh-CN" altLang="en-US" sz="3200" dirty="0"/>
              <a:t>，</a:t>
            </a:r>
            <a:r>
              <a:rPr lang="zh-CN" altLang="en-US" sz="3200" b="1" dirty="0"/>
              <a:t>实体消歧</a:t>
            </a:r>
            <a:r>
              <a:rPr lang="zh-CN" altLang="en-US" sz="3200" dirty="0"/>
              <a:t>等任务。</a:t>
            </a:r>
            <a:endParaRPr lang="en-US" altLang="zh-CN" sz="3200" dirty="0"/>
          </a:p>
          <a:p>
            <a:r>
              <a:rPr lang="zh-CN" altLang="en-US" sz="3200" b="1" dirty="0"/>
              <a:t>知识图谱的存储</a:t>
            </a:r>
            <a:r>
              <a:rPr lang="zh-CN" altLang="en-US" sz="3200" dirty="0"/>
              <a:t>分为</a:t>
            </a:r>
            <a:r>
              <a:rPr lang="zh-CN" altLang="en-US" sz="3200" b="1" dirty="0"/>
              <a:t>图数据库存储</a:t>
            </a:r>
            <a:r>
              <a:rPr lang="zh-CN" altLang="en-US" sz="3200" dirty="0"/>
              <a:t>和</a:t>
            </a:r>
            <a:r>
              <a:rPr lang="zh-CN" altLang="en-US" sz="3200" b="1" dirty="0"/>
              <a:t>关系型数据库存储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r>
              <a:rPr lang="zh-CN" altLang="en-US" sz="3200" dirty="0"/>
              <a:t>知识图谱的应用包括</a:t>
            </a:r>
            <a:r>
              <a:rPr lang="zh-CN" altLang="en-US" sz="3200" b="1" dirty="0"/>
              <a:t>内容理解</a:t>
            </a:r>
            <a:r>
              <a:rPr lang="zh-CN" altLang="en-US" sz="3200" dirty="0"/>
              <a:t>，</a:t>
            </a:r>
            <a:r>
              <a:rPr lang="zh-CN" altLang="en-US" sz="3200" b="1" dirty="0"/>
              <a:t>搜索</a:t>
            </a:r>
            <a:r>
              <a:rPr lang="zh-CN" altLang="en-US" sz="3200" dirty="0"/>
              <a:t>，</a:t>
            </a:r>
            <a:r>
              <a:rPr lang="zh-CN" altLang="en-US" sz="3200" b="1" dirty="0"/>
              <a:t>推荐</a:t>
            </a:r>
            <a:r>
              <a:rPr lang="zh-CN" altLang="en-US" sz="3200" dirty="0"/>
              <a:t>，</a:t>
            </a:r>
            <a:r>
              <a:rPr lang="zh-CN" altLang="en-US" sz="3200" b="1" dirty="0"/>
              <a:t>问答</a:t>
            </a:r>
            <a:r>
              <a:rPr lang="zh-CN" altLang="en-US" sz="3200" dirty="0"/>
              <a:t>，</a:t>
            </a:r>
            <a:r>
              <a:rPr lang="zh-CN" altLang="en-US" sz="3200" b="1" dirty="0"/>
              <a:t>推理</a:t>
            </a:r>
            <a:r>
              <a:rPr lang="zh-CN" altLang="en-US" sz="3200" dirty="0"/>
              <a:t>等。本文主要讲述了知识图谱在推荐系统中的应用。</a:t>
            </a:r>
          </a:p>
        </p:txBody>
      </p:sp>
    </p:spTree>
    <p:extLst>
      <p:ext uri="{BB962C8B-B14F-4D97-AF65-F5344CB8AC3E}">
        <p14:creationId xmlns:p14="http://schemas.microsoft.com/office/powerpoint/2010/main" val="407012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AD427-A29E-4F71-A908-3FBE203E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01068"/>
            <a:ext cx="10058400" cy="1450757"/>
          </a:xfrm>
        </p:spPr>
        <p:txBody>
          <a:bodyPr/>
          <a:lstStyle/>
          <a:p>
            <a:r>
              <a:rPr lang="zh-CN" altLang="en-US" dirty="0"/>
              <a:t>知识图谱示例：百科图谱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5BF851-1490-4736-8F5C-38109CE3BAC8}"/>
              </a:ext>
            </a:extLst>
          </p:cNvPr>
          <p:cNvGrpSpPr/>
          <p:nvPr/>
        </p:nvGrpSpPr>
        <p:grpSpPr>
          <a:xfrm>
            <a:off x="53509" y="1856372"/>
            <a:ext cx="7113101" cy="4452988"/>
            <a:chOff x="46057" y="33921"/>
            <a:chExt cx="12145943" cy="3735658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50D075A-5A98-416A-A14C-EB4D518BA424}"/>
                </a:ext>
              </a:extLst>
            </p:cNvPr>
            <p:cNvGrpSpPr/>
            <p:nvPr/>
          </p:nvGrpSpPr>
          <p:grpSpPr>
            <a:xfrm>
              <a:off x="46057" y="33921"/>
              <a:ext cx="12145943" cy="3735658"/>
              <a:chOff x="0" y="0"/>
              <a:chExt cx="12192000" cy="4888764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4063337-51B6-4A38-855C-6D335DF693CD}"/>
                  </a:ext>
                </a:extLst>
              </p:cNvPr>
              <p:cNvSpPr/>
              <p:nvPr/>
            </p:nvSpPr>
            <p:spPr>
              <a:xfrm>
                <a:off x="0" y="1"/>
                <a:ext cx="6379136" cy="89209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600" dirty="0"/>
                  <a:t>函数</a:t>
                </a:r>
                <a:r>
                  <a:rPr lang="zh-CN" altLang="en-US" sz="2800" dirty="0"/>
                  <a:t>（数学术语）</a:t>
                </a:r>
                <a:endParaRPr lang="zh-CN" altLang="en-US" sz="4000" dirty="0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C08C4262-A411-481B-BC3B-D6EFEE337855}"/>
                  </a:ext>
                </a:extLst>
              </p:cNvPr>
              <p:cNvSpPr/>
              <p:nvPr/>
            </p:nvSpPr>
            <p:spPr>
              <a:xfrm>
                <a:off x="0" y="954910"/>
                <a:ext cx="12192000" cy="118202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zh-CN" altLang="en-US" sz="2000" dirty="0"/>
                  <a:t>        函数的近代定义是给定一个数集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，对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中的元素施加对应法则</a:t>
                </a:r>
                <a:r>
                  <a:rPr lang="en-US" altLang="zh-CN" sz="2000" dirty="0"/>
                  <a:t>f</a:t>
                </a:r>
                <a:r>
                  <a:rPr lang="zh-CN" altLang="en-US" sz="2000" dirty="0"/>
                  <a:t>，记作</a:t>
                </a:r>
                <a:r>
                  <a:rPr lang="en-US" altLang="zh-CN" sz="2000" dirty="0"/>
                  <a:t>f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x</a:t>
                </a:r>
                <a:r>
                  <a:rPr lang="zh-CN" altLang="en-US" sz="2000" dirty="0"/>
                  <a:t>），得到另一数集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。函数概念含有三个要素：定义域</a:t>
                </a:r>
                <a:r>
                  <a:rPr lang="en-US" altLang="zh-CN" sz="2000" dirty="0"/>
                  <a:t>A</a:t>
                </a:r>
                <a:r>
                  <a:rPr lang="zh-CN" altLang="en-US" sz="2000" dirty="0"/>
                  <a:t>、值域</a:t>
                </a:r>
                <a:r>
                  <a:rPr lang="en-US" altLang="zh-CN" sz="2000" dirty="0"/>
                  <a:t>B</a:t>
                </a:r>
                <a:r>
                  <a:rPr lang="zh-CN" altLang="en-US" sz="2000" dirty="0"/>
                  <a:t>和对应法则</a:t>
                </a:r>
                <a:r>
                  <a:rPr lang="en-US" altLang="zh-CN" sz="2000" dirty="0"/>
                  <a:t>f</a:t>
                </a:r>
                <a:r>
                  <a:rPr lang="zh-CN" altLang="en-US" sz="2000" dirty="0"/>
                  <a:t>。</a:t>
                </a:r>
              </a:p>
            </p:txBody>
          </p:sp>
          <p:pic>
            <p:nvPicPr>
              <p:cNvPr id="12" name="Picture 2" descr="单射 满射 双射">
                <a:extLst>
                  <a:ext uri="{FF2B5EF4-FFF2-40B4-BE49-F238E27FC236}">
                    <a16:creationId xmlns:a16="http://schemas.microsoft.com/office/drawing/2014/main" id="{4C00E078-1E47-44A1-869D-B006477A9A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8796" y="2274788"/>
                <a:ext cx="4248615" cy="21682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2D2828A1-91BC-45AF-AB23-14CA06B5B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770" y="2144482"/>
                <a:ext cx="3982612" cy="2428875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3D4B68FA-EA1C-4865-B501-4AA20364B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87282" y="2135658"/>
                <a:ext cx="3817434" cy="2476500"/>
              </a:xfrm>
              <a:prstGeom prst="rect">
                <a:avLst/>
              </a:prstGeom>
            </p:spPr>
          </p:pic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FCC18B75-5F11-4CB5-A872-8EE181FBEB45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488876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E74DED5-9B01-4A35-B389-C5A5140AF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9205" y="207950"/>
              <a:ext cx="2495550" cy="532634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2161C42D-7187-471D-A4D3-EB5F1E71D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34839" y="393506"/>
              <a:ext cx="2902538" cy="310387"/>
            </a:xfrm>
            <a:prstGeom prst="rect">
              <a:avLst/>
            </a:prstGeom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F372DC6-D93D-42C9-8725-C94D71FF6B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1646" y="0"/>
            <a:ext cx="5007771" cy="6858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8C0CAC5-AD80-410F-B19F-B58569CDFD7E}"/>
              </a:ext>
            </a:extLst>
          </p:cNvPr>
          <p:cNvSpPr txBox="1"/>
          <p:nvPr/>
        </p:nvSpPr>
        <p:spPr>
          <a:xfrm>
            <a:off x="490356" y="6005760"/>
            <a:ext cx="2424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词条标签：数学名词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EEBF25-091B-44C4-902B-2881414477AB}"/>
              </a:ext>
            </a:extLst>
          </p:cNvPr>
          <p:cNvSpPr txBox="1"/>
          <p:nvPr/>
        </p:nvSpPr>
        <p:spPr>
          <a:xfrm>
            <a:off x="3049989" y="1882095"/>
            <a:ext cx="1428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(a) title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BCF07E-DDFA-49A4-A1F3-43E6A0119F9E}"/>
              </a:ext>
            </a:extLst>
          </p:cNvPr>
          <p:cNvSpPr txBox="1"/>
          <p:nvPr/>
        </p:nvSpPr>
        <p:spPr>
          <a:xfrm>
            <a:off x="4598626" y="3372945"/>
            <a:ext cx="1524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(b) summary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9CB3F4E-571A-4402-9011-4232E7026B2D}"/>
              </a:ext>
            </a:extLst>
          </p:cNvPr>
          <p:cNvSpPr txBox="1"/>
          <p:nvPr/>
        </p:nvSpPr>
        <p:spPr>
          <a:xfrm>
            <a:off x="4598626" y="3977761"/>
            <a:ext cx="1428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(c) infobox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CAED1EE-EE8D-4341-94D0-95DC9C535DEB}"/>
              </a:ext>
            </a:extLst>
          </p:cNvPr>
          <p:cNvSpPr txBox="1"/>
          <p:nvPr/>
        </p:nvSpPr>
        <p:spPr>
          <a:xfrm>
            <a:off x="3048498" y="5931174"/>
            <a:ext cx="1428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(d) tags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BF028E3-983A-4A89-B3FC-7A665D8936E9}"/>
              </a:ext>
            </a:extLst>
          </p:cNvPr>
          <p:cNvSpPr txBox="1"/>
          <p:nvPr/>
        </p:nvSpPr>
        <p:spPr>
          <a:xfrm>
            <a:off x="5833317" y="5380230"/>
            <a:ext cx="1428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(e) images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42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88F31-0F2D-4968-B45B-E4685DB90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搜索与推荐：实体搜索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766E58E9-911F-4920-AE63-491F81405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A8D5661-0381-47A6-9374-A4CDB682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9310"/>
            <a:ext cx="12192000" cy="500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1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5CBAF4-AED8-4DBB-9739-9EA295184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44" y="364870"/>
            <a:ext cx="11125200" cy="1450757"/>
          </a:xfrm>
        </p:spPr>
        <p:txBody>
          <a:bodyPr/>
          <a:lstStyle/>
          <a:p>
            <a:r>
              <a:rPr lang="zh-CN" altLang="en-US" dirty="0"/>
              <a:t>搜索与问答：单跳关系查询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F63FE2B-91D0-4310-983C-252074592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3468913" cy="9334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AFD53F-7FE9-40FE-B14A-05690294F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9200" y="1925918"/>
            <a:ext cx="8432800" cy="49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393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855F98-9C70-4689-8856-A622522A5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292" y="149443"/>
            <a:ext cx="11449677" cy="1450757"/>
          </a:xfrm>
        </p:spPr>
        <p:txBody>
          <a:bodyPr/>
          <a:lstStyle/>
          <a:p>
            <a:r>
              <a:rPr lang="zh-CN" altLang="en-US" dirty="0"/>
              <a:t>搜索与问答：多跳关系查询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A369A1-5C17-4451-B324-7FC241B5D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7DFE98-9B41-4B85-8548-F374C335B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5734"/>
            <a:ext cx="12192000" cy="501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1257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8551</TotalTime>
  <Words>6879</Words>
  <Application>Microsoft Office PowerPoint</Application>
  <PresentationFormat>宽屏</PresentationFormat>
  <Paragraphs>600</Paragraphs>
  <Slides>53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等线</vt:lpstr>
      <vt:lpstr>Arial</vt:lpstr>
      <vt:lpstr>Calibri</vt:lpstr>
      <vt:lpstr>Calibri Light</vt:lpstr>
      <vt:lpstr>Cambria Math</vt:lpstr>
      <vt:lpstr>回顾</vt:lpstr>
      <vt:lpstr>知识图谱综述</vt:lpstr>
      <vt:lpstr>目录</vt:lpstr>
      <vt:lpstr>知识图谱概述</vt:lpstr>
      <vt:lpstr>认知智能需要知识图谱</vt:lpstr>
      <vt:lpstr>知识图谱示例：人物图谱</vt:lpstr>
      <vt:lpstr>知识图谱示例：百科图谱</vt:lpstr>
      <vt:lpstr>搜索与推荐：实体搜索</vt:lpstr>
      <vt:lpstr>搜索与问答：单跳关系查询</vt:lpstr>
      <vt:lpstr>搜索与问答：多跳关系查询</vt:lpstr>
      <vt:lpstr>知识问答</vt:lpstr>
      <vt:lpstr>知识提问</vt:lpstr>
      <vt:lpstr>个性化推荐</vt:lpstr>
      <vt:lpstr>场景化推荐</vt:lpstr>
      <vt:lpstr>知识图谱使能Query补全</vt:lpstr>
      <vt:lpstr>教育领域：知识依赖关系建模</vt:lpstr>
      <vt:lpstr>知识图谱强调实体而不是字符串</vt:lpstr>
      <vt:lpstr>什么是知识图谱？</vt:lpstr>
      <vt:lpstr>知识图谱三元组类型</vt:lpstr>
      <vt:lpstr>知识图谱的分层架构</vt:lpstr>
      <vt:lpstr>PowerPoint 演示文稿</vt:lpstr>
      <vt:lpstr>知识图谱的构建</vt:lpstr>
      <vt:lpstr>PowerPoint 演示文稿</vt:lpstr>
      <vt:lpstr>知识图谱的构建</vt:lpstr>
      <vt:lpstr>领域本体构建（模式层构建）</vt:lpstr>
      <vt:lpstr>PowerPoint 演示文稿</vt:lpstr>
      <vt:lpstr>PowerPoint 演示文稿</vt:lpstr>
      <vt:lpstr>PowerPoint 演示文稿</vt:lpstr>
      <vt:lpstr>非结构化数据抽取：实体识别</vt:lpstr>
      <vt:lpstr>PowerPoint 演示文稿</vt:lpstr>
      <vt:lpstr>PowerPoint 演示文稿</vt:lpstr>
      <vt:lpstr>非结构化数据抽取：关系分类</vt:lpstr>
      <vt:lpstr>PowerPoint 演示文稿</vt:lpstr>
      <vt:lpstr>实体消歧</vt:lpstr>
      <vt:lpstr>实体链接=实体识别+实体消歧</vt:lpstr>
      <vt:lpstr>公式链接</vt:lpstr>
      <vt:lpstr>知识图谱规模质量评估</vt:lpstr>
      <vt:lpstr>知识图谱存储与查询</vt:lpstr>
      <vt:lpstr>图数据库管理系统</vt:lpstr>
      <vt:lpstr>图数据库管理系统</vt:lpstr>
      <vt:lpstr>基于关系型数据库的存储方案：三元组表</vt:lpstr>
      <vt:lpstr>基于关系型数据库的存储方案：水平表</vt:lpstr>
      <vt:lpstr>基于关系型数据库的存储方案：属性表</vt:lpstr>
      <vt:lpstr>基于关系型数据库的存储方案：垂直划分</vt:lpstr>
      <vt:lpstr>知识图谱的应用</vt:lpstr>
      <vt:lpstr>为什么要在推荐系统中使用KG</vt:lpstr>
      <vt:lpstr>PowerPoint 演示文稿</vt:lpstr>
      <vt:lpstr>基于embedding方法：DKN方法</vt:lpstr>
      <vt:lpstr>PowerPoint 演示文稿</vt:lpstr>
      <vt:lpstr>PowerPoint 演示文稿</vt:lpstr>
      <vt:lpstr>PowerPoint 演示文稿</vt:lpstr>
      <vt:lpstr>融入路径的embedding方法： RippleNet方法</vt:lpstr>
      <vt:lpstr>基于图的KGCN方法</vt:lpstr>
      <vt:lpstr>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知识图谱</dc:title>
  <dc:creator>yuexiang</dc:creator>
  <cp:lastModifiedBy>yuexiang</cp:lastModifiedBy>
  <cp:revision>943</cp:revision>
  <dcterms:created xsi:type="dcterms:W3CDTF">2020-06-03T08:41:31Z</dcterms:created>
  <dcterms:modified xsi:type="dcterms:W3CDTF">2020-06-17T11:33:21Z</dcterms:modified>
</cp:coreProperties>
</file>